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6" r:id="rId1"/>
  </p:sldMasterIdLst>
  <p:sldIdLst>
    <p:sldId id="256" r:id="rId2"/>
    <p:sldId id="257" r:id="rId3"/>
    <p:sldId id="298" r:id="rId4"/>
    <p:sldId id="299" r:id="rId5"/>
    <p:sldId id="300" r:id="rId6"/>
    <p:sldId id="313" r:id="rId7"/>
    <p:sldId id="301" r:id="rId8"/>
    <p:sldId id="306" r:id="rId9"/>
    <p:sldId id="307" r:id="rId10"/>
    <p:sldId id="308" r:id="rId11"/>
    <p:sldId id="309" r:id="rId12"/>
    <p:sldId id="310" r:id="rId13"/>
    <p:sldId id="311" r:id="rId14"/>
    <p:sldId id="317" r:id="rId15"/>
    <p:sldId id="312" r:id="rId16"/>
    <p:sldId id="314" r:id="rId17"/>
    <p:sldId id="315" r:id="rId18"/>
    <p:sldId id="316" r:id="rId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09" autoAdjust="0"/>
    <p:restoredTop sz="94434" autoAdjust="0"/>
  </p:normalViewPr>
  <p:slideViewPr>
    <p:cSldViewPr snapToGrid="0">
      <p:cViewPr>
        <p:scale>
          <a:sx n="92" d="100"/>
          <a:sy n="92" d="100"/>
        </p:scale>
        <p:origin x="-221" y="-29"/>
      </p:cViewPr>
      <p:guideLst>
        <p:guide orient="horz" pos="2160"/>
        <p:guide pos="3840"/>
      </p:guideLst>
    </p:cSldViewPr>
  </p:slideViewPr>
  <p:outlineViewPr>
    <p:cViewPr>
      <p:scale>
        <a:sx n="33" d="100"/>
        <a:sy n="33" d="100"/>
      </p:scale>
      <p:origin x="0" y="-2424"/>
    </p:cViewPr>
  </p:outlineViewPr>
  <p:notesTextViewPr>
    <p:cViewPr>
      <p:scale>
        <a:sx n="1" d="1"/>
        <a:sy n="1" d="1"/>
      </p:scale>
      <p:origin x="0" y="0"/>
    </p:cViewPr>
  </p:notesTextViewPr>
  <p:sorterViewPr>
    <p:cViewPr>
      <p:scale>
        <a:sx n="100" d="100"/>
        <a:sy n="100" d="100"/>
      </p:scale>
      <p:origin x="0" y="-51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D78AB42-B43C-4B44-BE89-6D6FF6D25B8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8F476950-3229-4575-A326-A8A07200C5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9D1A4BE4-8F76-41EB-94C0-BB9BE5C85733}"/>
              </a:ext>
            </a:extLst>
          </p:cNvPr>
          <p:cNvSpPr>
            <a:spLocks noGrp="1"/>
          </p:cNvSpPr>
          <p:nvPr>
            <p:ph type="dt" sz="half" idx="10"/>
          </p:nvPr>
        </p:nvSpPr>
        <p:spPr/>
        <p:txBody>
          <a:bodyPr/>
          <a:lstStyle/>
          <a:p>
            <a:fld id="{96DFF08F-DC6B-4601-B491-B0F83F6DD2DA}" type="datetimeFigureOut">
              <a:rPr lang="en-US" smtClean="0"/>
              <a:pPr/>
              <a:t>6/25/2026</a:t>
            </a:fld>
            <a:endParaRPr lang="en-US" dirty="0"/>
          </a:p>
        </p:txBody>
      </p:sp>
      <p:sp>
        <p:nvSpPr>
          <p:cNvPr id="5" name="Нижний колонтитул 4">
            <a:extLst>
              <a:ext uri="{FF2B5EF4-FFF2-40B4-BE49-F238E27FC236}">
                <a16:creationId xmlns:a16="http://schemas.microsoft.com/office/drawing/2014/main" xmlns="" id="{A73D40A5-2CD6-415E-A60D-F52BD4C0D757}"/>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xmlns="" id="{0DBDAF7A-F4BB-4069-BDD8-B8F130513AD6}"/>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14920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01EF9D7-E2EB-43B8-80D9-02E8C7ADAE8E}"/>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EF1E1DD3-FB62-444B-99D3-3B416336C408}"/>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C1BD674C-6298-49AD-9B09-599303032B57}"/>
              </a:ext>
            </a:extLst>
          </p:cNvPr>
          <p:cNvSpPr>
            <a:spLocks noGrp="1"/>
          </p:cNvSpPr>
          <p:nvPr>
            <p:ph type="dt" sz="half" idx="10"/>
          </p:nvPr>
        </p:nvSpPr>
        <p:spPr/>
        <p:txBody>
          <a:bodyPr/>
          <a:lstStyle/>
          <a:p>
            <a:fld id="{96DFF08F-DC6B-4601-B491-B0F83F6DD2DA}" type="datetimeFigureOut">
              <a:rPr lang="en-US" smtClean="0"/>
              <a:pPr/>
              <a:t>6/25/2026</a:t>
            </a:fld>
            <a:endParaRPr lang="en-US" dirty="0"/>
          </a:p>
        </p:txBody>
      </p:sp>
      <p:sp>
        <p:nvSpPr>
          <p:cNvPr id="5" name="Нижний колонтитул 4">
            <a:extLst>
              <a:ext uri="{FF2B5EF4-FFF2-40B4-BE49-F238E27FC236}">
                <a16:creationId xmlns:a16="http://schemas.microsoft.com/office/drawing/2014/main" xmlns="" id="{20D610C8-1BC4-4696-B137-B75C220DEEBA}"/>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xmlns="" id="{05E8EC01-4CF7-45D9-B03E-9E8D35D58D9F}"/>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45527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4A1BF574-F87D-4A3E-A48B-2FAC663721FB}"/>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702B95C8-CBE0-4A98-9587-15DC9DEE1921}"/>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C814634F-C537-453E-9AC0-3C23CD47F1C8}"/>
              </a:ext>
            </a:extLst>
          </p:cNvPr>
          <p:cNvSpPr>
            <a:spLocks noGrp="1"/>
          </p:cNvSpPr>
          <p:nvPr>
            <p:ph type="dt" sz="half" idx="10"/>
          </p:nvPr>
        </p:nvSpPr>
        <p:spPr/>
        <p:txBody>
          <a:bodyPr/>
          <a:lstStyle/>
          <a:p>
            <a:fld id="{96DFF08F-DC6B-4601-B491-B0F83F6DD2DA}" type="datetimeFigureOut">
              <a:rPr lang="en-US" smtClean="0"/>
              <a:pPr/>
              <a:t>6/25/2026</a:t>
            </a:fld>
            <a:endParaRPr lang="en-US" dirty="0"/>
          </a:p>
        </p:txBody>
      </p:sp>
      <p:sp>
        <p:nvSpPr>
          <p:cNvPr id="5" name="Нижний колонтитул 4">
            <a:extLst>
              <a:ext uri="{FF2B5EF4-FFF2-40B4-BE49-F238E27FC236}">
                <a16:creationId xmlns:a16="http://schemas.microsoft.com/office/drawing/2014/main" xmlns="" id="{815992FE-D288-4F5D-AE65-4A8F4EE6F845}"/>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xmlns="" id="{313D4075-F196-47A8-959E-D1A56D478141}"/>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47421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3EB4F16-7CDE-413F-B0A4-1EADC5534C1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761A4041-77C0-480A-8254-9C3FB2B508C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8CE5562F-99F0-42C2-A3E1-219A4DC77F3E}"/>
              </a:ext>
            </a:extLst>
          </p:cNvPr>
          <p:cNvSpPr>
            <a:spLocks noGrp="1"/>
          </p:cNvSpPr>
          <p:nvPr>
            <p:ph type="dt" sz="half" idx="10"/>
          </p:nvPr>
        </p:nvSpPr>
        <p:spPr/>
        <p:txBody>
          <a:bodyPr/>
          <a:lstStyle/>
          <a:p>
            <a:fld id="{96DFF08F-DC6B-4601-B491-B0F83F6DD2DA}" type="datetimeFigureOut">
              <a:rPr lang="en-US" smtClean="0"/>
              <a:pPr/>
              <a:t>6/25/2026</a:t>
            </a:fld>
            <a:endParaRPr lang="en-US" dirty="0"/>
          </a:p>
        </p:txBody>
      </p:sp>
      <p:sp>
        <p:nvSpPr>
          <p:cNvPr id="5" name="Нижний колонтитул 4">
            <a:extLst>
              <a:ext uri="{FF2B5EF4-FFF2-40B4-BE49-F238E27FC236}">
                <a16:creationId xmlns:a16="http://schemas.microsoft.com/office/drawing/2014/main" xmlns="" id="{675C6593-3D56-4C99-AAFE-2B8198B9A391}"/>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xmlns="" id="{69C40F70-0867-441B-AA2C-B7A1BD4BFF1E}"/>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36482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C0B04E3-BD76-4817-9502-D342BCC1882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63540482-EDF3-4759-AD6A-E3EB1BE469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2AAA689E-F0A7-4EB5-BDA9-260737512ED4}"/>
              </a:ext>
            </a:extLst>
          </p:cNvPr>
          <p:cNvSpPr>
            <a:spLocks noGrp="1"/>
          </p:cNvSpPr>
          <p:nvPr>
            <p:ph type="dt" sz="half" idx="10"/>
          </p:nvPr>
        </p:nvSpPr>
        <p:spPr/>
        <p:txBody>
          <a:bodyPr/>
          <a:lstStyle/>
          <a:p>
            <a:fld id="{96DFF08F-DC6B-4601-B491-B0F83F6DD2DA}" type="datetimeFigureOut">
              <a:rPr lang="en-US" smtClean="0"/>
              <a:pPr/>
              <a:t>6/25/2026</a:t>
            </a:fld>
            <a:endParaRPr lang="en-US" dirty="0"/>
          </a:p>
        </p:txBody>
      </p:sp>
      <p:sp>
        <p:nvSpPr>
          <p:cNvPr id="5" name="Нижний колонтитул 4">
            <a:extLst>
              <a:ext uri="{FF2B5EF4-FFF2-40B4-BE49-F238E27FC236}">
                <a16:creationId xmlns:a16="http://schemas.microsoft.com/office/drawing/2014/main" xmlns="" id="{30FA5281-5B5B-403D-B508-03A0D5F02E94}"/>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xmlns="" id="{A2B55426-3624-4CB0-B0E3-D103E1C279C4}"/>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84194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AFDB173-AF72-48BA-9818-3350AC44CCF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F098AFB6-BE52-4A17-BD68-6911269C7173}"/>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C9403711-96CA-46BE-AE0E-5DA72EE18322}"/>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43370D08-E3CD-4EEA-B4CA-C547409CAE36}"/>
              </a:ext>
            </a:extLst>
          </p:cNvPr>
          <p:cNvSpPr>
            <a:spLocks noGrp="1"/>
          </p:cNvSpPr>
          <p:nvPr>
            <p:ph type="dt" sz="half" idx="10"/>
          </p:nvPr>
        </p:nvSpPr>
        <p:spPr/>
        <p:txBody>
          <a:bodyPr/>
          <a:lstStyle/>
          <a:p>
            <a:fld id="{96DFF08F-DC6B-4601-B491-B0F83F6DD2DA}" type="datetimeFigureOut">
              <a:rPr lang="en-US" smtClean="0"/>
              <a:pPr/>
              <a:t>6/25/2026</a:t>
            </a:fld>
            <a:endParaRPr lang="en-US" dirty="0"/>
          </a:p>
        </p:txBody>
      </p:sp>
      <p:sp>
        <p:nvSpPr>
          <p:cNvPr id="6" name="Нижний колонтитул 5">
            <a:extLst>
              <a:ext uri="{FF2B5EF4-FFF2-40B4-BE49-F238E27FC236}">
                <a16:creationId xmlns:a16="http://schemas.microsoft.com/office/drawing/2014/main" xmlns="" id="{70952132-69C1-4049-ADD1-FFEC4EBFE1AE}"/>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xmlns="" id="{BFF4E2AE-E020-4BA5-854F-E18DA6699D55}"/>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9709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EA76FE5-EE91-405C-AC0D-99E966A657B8}"/>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C7754EE9-2A14-4D27-8FD4-FB93C00425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FB6AE86B-CB5B-4815-8EC1-057E74004491}"/>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31E0D884-570C-4815-96F1-900EC3DFA0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C4862FD0-57FC-4AB4-9463-8EE0BFF0DFEF}"/>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873517EE-8897-4131-88D6-1FD332F4E61E}"/>
              </a:ext>
            </a:extLst>
          </p:cNvPr>
          <p:cNvSpPr>
            <a:spLocks noGrp="1"/>
          </p:cNvSpPr>
          <p:nvPr>
            <p:ph type="dt" sz="half" idx="10"/>
          </p:nvPr>
        </p:nvSpPr>
        <p:spPr/>
        <p:txBody>
          <a:bodyPr/>
          <a:lstStyle/>
          <a:p>
            <a:fld id="{96DFF08F-DC6B-4601-B491-B0F83F6DD2DA}" type="datetimeFigureOut">
              <a:rPr lang="en-US" smtClean="0"/>
              <a:pPr/>
              <a:t>6/25/2026</a:t>
            </a:fld>
            <a:endParaRPr lang="en-US" dirty="0"/>
          </a:p>
        </p:txBody>
      </p:sp>
      <p:sp>
        <p:nvSpPr>
          <p:cNvPr id="8" name="Нижний колонтитул 7">
            <a:extLst>
              <a:ext uri="{FF2B5EF4-FFF2-40B4-BE49-F238E27FC236}">
                <a16:creationId xmlns:a16="http://schemas.microsoft.com/office/drawing/2014/main" xmlns="" id="{4C74B4D2-5DCF-4FF0-9E78-42D96DBBBC4E}"/>
              </a:ext>
            </a:extLst>
          </p:cNvPr>
          <p:cNvSpPr>
            <a:spLocks noGrp="1"/>
          </p:cNvSpPr>
          <p:nvPr>
            <p:ph type="ftr" sz="quarter" idx="11"/>
          </p:nvPr>
        </p:nvSpPr>
        <p:spPr/>
        <p:txBody>
          <a:bodyPr/>
          <a:lstStyle/>
          <a:p>
            <a:endParaRPr lang="en-US" dirty="0"/>
          </a:p>
        </p:txBody>
      </p:sp>
      <p:sp>
        <p:nvSpPr>
          <p:cNvPr id="9" name="Номер слайда 8">
            <a:extLst>
              <a:ext uri="{FF2B5EF4-FFF2-40B4-BE49-F238E27FC236}">
                <a16:creationId xmlns:a16="http://schemas.microsoft.com/office/drawing/2014/main" xmlns="" id="{5334F2A3-E23D-4774-A1F2-D406C952927C}"/>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2264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3A0F7CE-63FE-41AD-97F4-C02567DF7105}"/>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F89976A2-E33C-4836-8314-E4E33CF51832}"/>
              </a:ext>
            </a:extLst>
          </p:cNvPr>
          <p:cNvSpPr>
            <a:spLocks noGrp="1"/>
          </p:cNvSpPr>
          <p:nvPr>
            <p:ph type="dt" sz="half" idx="10"/>
          </p:nvPr>
        </p:nvSpPr>
        <p:spPr/>
        <p:txBody>
          <a:bodyPr/>
          <a:lstStyle/>
          <a:p>
            <a:fld id="{96DFF08F-DC6B-4601-B491-B0F83F6DD2DA}" type="datetimeFigureOut">
              <a:rPr lang="en-US" smtClean="0"/>
              <a:pPr/>
              <a:t>6/25/2026</a:t>
            </a:fld>
            <a:endParaRPr lang="en-US" dirty="0"/>
          </a:p>
        </p:txBody>
      </p:sp>
      <p:sp>
        <p:nvSpPr>
          <p:cNvPr id="4" name="Нижний колонтитул 3">
            <a:extLst>
              <a:ext uri="{FF2B5EF4-FFF2-40B4-BE49-F238E27FC236}">
                <a16:creationId xmlns:a16="http://schemas.microsoft.com/office/drawing/2014/main" xmlns="" id="{7F7B20B4-E60D-4A91-9068-646BCA21E16D}"/>
              </a:ext>
            </a:extLst>
          </p:cNvPr>
          <p:cNvSpPr>
            <a:spLocks noGrp="1"/>
          </p:cNvSpPr>
          <p:nvPr>
            <p:ph type="ftr" sz="quarter" idx="11"/>
          </p:nvPr>
        </p:nvSpPr>
        <p:spPr/>
        <p:txBody>
          <a:bodyPr/>
          <a:lstStyle/>
          <a:p>
            <a:endParaRPr lang="en-US" dirty="0"/>
          </a:p>
        </p:txBody>
      </p:sp>
      <p:sp>
        <p:nvSpPr>
          <p:cNvPr id="5" name="Номер слайда 4">
            <a:extLst>
              <a:ext uri="{FF2B5EF4-FFF2-40B4-BE49-F238E27FC236}">
                <a16:creationId xmlns:a16="http://schemas.microsoft.com/office/drawing/2014/main" xmlns="" id="{49458ED9-94F5-4449-B68F-1D4B84F379DC}"/>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19191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A326547D-E1DB-4385-A099-2F96A1E9E4E6}"/>
              </a:ext>
            </a:extLst>
          </p:cNvPr>
          <p:cNvSpPr>
            <a:spLocks noGrp="1"/>
          </p:cNvSpPr>
          <p:nvPr>
            <p:ph type="dt" sz="half" idx="10"/>
          </p:nvPr>
        </p:nvSpPr>
        <p:spPr/>
        <p:txBody>
          <a:bodyPr/>
          <a:lstStyle/>
          <a:p>
            <a:fld id="{96DFF08F-DC6B-4601-B491-B0F83F6DD2DA}" type="datetimeFigureOut">
              <a:rPr lang="en-US" smtClean="0"/>
              <a:pPr/>
              <a:t>6/25/2026</a:t>
            </a:fld>
            <a:endParaRPr lang="en-US" dirty="0"/>
          </a:p>
        </p:txBody>
      </p:sp>
      <p:sp>
        <p:nvSpPr>
          <p:cNvPr id="3" name="Нижний колонтитул 2">
            <a:extLst>
              <a:ext uri="{FF2B5EF4-FFF2-40B4-BE49-F238E27FC236}">
                <a16:creationId xmlns:a16="http://schemas.microsoft.com/office/drawing/2014/main" xmlns="" id="{57DBEA97-09EE-4C2D-B591-56C7A6C1DA47}"/>
              </a:ext>
            </a:extLst>
          </p:cNvPr>
          <p:cNvSpPr>
            <a:spLocks noGrp="1"/>
          </p:cNvSpPr>
          <p:nvPr>
            <p:ph type="ftr" sz="quarter" idx="11"/>
          </p:nvPr>
        </p:nvSpPr>
        <p:spPr/>
        <p:txBody>
          <a:bodyPr/>
          <a:lstStyle/>
          <a:p>
            <a:endParaRPr lang="en-US" dirty="0"/>
          </a:p>
        </p:txBody>
      </p:sp>
      <p:sp>
        <p:nvSpPr>
          <p:cNvPr id="4" name="Номер слайда 3">
            <a:extLst>
              <a:ext uri="{FF2B5EF4-FFF2-40B4-BE49-F238E27FC236}">
                <a16:creationId xmlns:a16="http://schemas.microsoft.com/office/drawing/2014/main" xmlns="" id="{96F1977C-A6B4-4BD4-8F2B-5514681DE93E}"/>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1920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C05BC5C-C2F5-4278-90E7-CAA6E3F63FF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46F2E106-E7A3-498C-B8F1-67CD7F2486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DBA12398-C5CB-4739-8099-4498EF5A5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F584BB13-411C-41BF-A1E9-467F8512D7B2}"/>
              </a:ext>
            </a:extLst>
          </p:cNvPr>
          <p:cNvSpPr>
            <a:spLocks noGrp="1"/>
          </p:cNvSpPr>
          <p:nvPr>
            <p:ph type="dt" sz="half" idx="10"/>
          </p:nvPr>
        </p:nvSpPr>
        <p:spPr/>
        <p:txBody>
          <a:bodyPr/>
          <a:lstStyle/>
          <a:p>
            <a:fld id="{96DFF08F-DC6B-4601-B491-B0F83F6DD2DA}" type="datetimeFigureOut">
              <a:rPr lang="en-US" smtClean="0"/>
              <a:pPr/>
              <a:t>6/25/2026</a:t>
            </a:fld>
            <a:endParaRPr lang="en-US" dirty="0"/>
          </a:p>
        </p:txBody>
      </p:sp>
      <p:sp>
        <p:nvSpPr>
          <p:cNvPr id="6" name="Нижний колонтитул 5">
            <a:extLst>
              <a:ext uri="{FF2B5EF4-FFF2-40B4-BE49-F238E27FC236}">
                <a16:creationId xmlns:a16="http://schemas.microsoft.com/office/drawing/2014/main" xmlns="" id="{9DC9B309-DE4E-40EE-85C0-0EB260C82A20}"/>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xmlns="" id="{64031B81-1B17-4A1F-A1B3-F82857284038}"/>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45313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4F68474-9EED-4B24-B32A-2137FA45FB7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38A8978B-1305-4803-A4FC-D54DB9220C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902B406B-173F-4F5D-A01A-B2496589E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4057736B-997F-4EEC-9F4B-65944C340A00}"/>
              </a:ext>
            </a:extLst>
          </p:cNvPr>
          <p:cNvSpPr>
            <a:spLocks noGrp="1"/>
          </p:cNvSpPr>
          <p:nvPr>
            <p:ph type="dt" sz="half" idx="10"/>
          </p:nvPr>
        </p:nvSpPr>
        <p:spPr/>
        <p:txBody>
          <a:bodyPr/>
          <a:lstStyle/>
          <a:p>
            <a:fld id="{96DFF08F-DC6B-4601-B491-B0F83F6DD2DA}" type="datetimeFigureOut">
              <a:rPr lang="en-US" smtClean="0"/>
              <a:pPr/>
              <a:t>6/25/2026</a:t>
            </a:fld>
            <a:endParaRPr lang="en-US" dirty="0"/>
          </a:p>
        </p:txBody>
      </p:sp>
      <p:sp>
        <p:nvSpPr>
          <p:cNvPr id="6" name="Нижний колонтитул 5">
            <a:extLst>
              <a:ext uri="{FF2B5EF4-FFF2-40B4-BE49-F238E27FC236}">
                <a16:creationId xmlns:a16="http://schemas.microsoft.com/office/drawing/2014/main" xmlns="" id="{0CFEF1A6-B50E-46AB-91CB-FD011AC7C041}"/>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xmlns="" id="{B6F9A429-35E4-42E0-B8EA-D467BC57C075}"/>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36586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BDEEE61-0716-4807-A672-F7D5B1F33F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28392AD4-FCDC-4C45-AFED-B5FBE0AE75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49D2CA8C-0266-4E89-AD34-901524953E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DFF08F-DC6B-4601-B491-B0F83F6DD2DA}" type="datetimeFigureOut">
              <a:rPr lang="en-US" smtClean="0"/>
              <a:pPr/>
              <a:t>6/25/2026</a:t>
            </a:fld>
            <a:endParaRPr lang="en-US" dirty="0"/>
          </a:p>
        </p:txBody>
      </p:sp>
      <p:sp>
        <p:nvSpPr>
          <p:cNvPr id="5" name="Нижний колонтитул 4">
            <a:extLst>
              <a:ext uri="{FF2B5EF4-FFF2-40B4-BE49-F238E27FC236}">
                <a16:creationId xmlns:a16="http://schemas.microsoft.com/office/drawing/2014/main" xmlns="" id="{043A7BAA-5CDC-4A24-83D6-A1D665CF4C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Номер слайда 5">
            <a:extLst>
              <a:ext uri="{FF2B5EF4-FFF2-40B4-BE49-F238E27FC236}">
                <a16:creationId xmlns:a16="http://schemas.microsoft.com/office/drawing/2014/main" xmlns="" id="{1F2AEBAE-4EEF-484C-B93B-61018C1CA5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5053761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14032" y="231821"/>
            <a:ext cx="9897405" cy="1555034"/>
          </a:xfrm>
        </p:spPr>
        <p:txBody>
          <a:bodyPr>
            <a:noAutofit/>
          </a:bodyPr>
          <a:lstStyle/>
          <a:p>
            <a:pPr algn="ctr"/>
            <a:r>
              <a:rPr lang="ru-RU" sz="2400" b="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r>
            <a:br>
              <a:rPr lang="ru-RU" sz="2400" b="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ru-RU" sz="2400" b="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ru-RU" sz="2400" b="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Д. </a:t>
            </a:r>
            <a:r>
              <a:rPr lang="ru-RU" sz="2400" b="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Серікбаев</a:t>
            </a:r>
            <a:r>
              <a:rPr lang="ru-RU" sz="2400" b="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sz="2400" b="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атындағы</a:t>
            </a:r>
            <a:r>
              <a:rPr lang="ru-RU" sz="2400" b="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sz="2400" b="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Шығыс</a:t>
            </a:r>
            <a:r>
              <a:rPr lang="ru-RU" sz="2400" b="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sz="2400" b="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Қазақстан</a:t>
            </a:r>
            <a:r>
              <a:rPr lang="ru-RU" sz="2400" b="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sz="2400" b="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техникалық</a:t>
            </a:r>
            <a:r>
              <a:rPr lang="ru-RU" sz="2400" b="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sz="2400" b="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университеті</a:t>
            </a:r>
            <a:r>
              <a:rPr lang="ru-RU" sz="2400" b="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br>
              <a:rPr lang="ru-RU" sz="2400" b="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ru-RU" sz="2400" b="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r>
            <a:br>
              <a:rPr lang="ru-RU" sz="2400" b="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endParaRPr lang="ru-RU" sz="2400" b="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744332" y="2528932"/>
            <a:ext cx="8636804" cy="1088732"/>
          </a:xfrm>
        </p:spPr>
        <p:txBody>
          <a:bodyPr>
            <a:normAutofit/>
          </a:bodyPr>
          <a:lstStyle/>
          <a:p>
            <a:pPr algn="ctr"/>
            <a:r>
              <a:rPr lang="ru-RU" sz="2400"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a:t>
            </a:r>
            <a:r>
              <a:rPr lang="ru-RU" sz="3200"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Жерлерді</a:t>
            </a:r>
            <a:r>
              <a:rPr lang="ru-RU" sz="3200"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ru-RU" sz="3200"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мемлекеттік</a:t>
            </a:r>
            <a:r>
              <a:rPr lang="ru-RU" sz="3200"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ru-RU" sz="3200"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тіркеу</a:t>
            </a:r>
            <a:r>
              <a:rPr lang="ru-RU" sz="3200"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және </a:t>
            </a:r>
            <a:r>
              <a:rPr lang="ru-RU" sz="3200"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есепке</a:t>
            </a:r>
            <a:r>
              <a:rPr lang="ru-RU" sz="3200"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ru-RU" sz="3200"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алу</a:t>
            </a:r>
            <a:r>
              <a:rPr lang="ru-RU" sz="3200"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a:t>
            </a:r>
            <a:r>
              <a:rPr lang="ru-RU" sz="3200" dirty="0">
                <a:solidFill>
                  <a:srgbClr val="000000"/>
                </a:solidFill>
                <a:latin typeface="Calibri"/>
                <a:ea typeface="Times New Roman"/>
                <a:cs typeface="Times New Roman"/>
              </a:rPr>
              <a:t/>
            </a:r>
            <a:br>
              <a:rPr lang="ru-RU" sz="3200" dirty="0">
                <a:solidFill>
                  <a:srgbClr val="000000"/>
                </a:solidFill>
                <a:latin typeface="Calibri"/>
                <a:ea typeface="Times New Roman"/>
                <a:cs typeface="Times New Roman"/>
              </a:rPr>
            </a:br>
            <a:endParaRPr lang="ru-RU"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endParaRPr>
          </a:p>
          <a:p>
            <a:endParaRPr lang="ru-RU" dirty="0"/>
          </a:p>
        </p:txBody>
      </p:sp>
      <p:sp>
        <p:nvSpPr>
          <p:cNvPr id="5" name="TextBox 4"/>
          <p:cNvSpPr txBox="1"/>
          <p:nvPr/>
        </p:nvSpPr>
        <p:spPr>
          <a:xfrm>
            <a:off x="6505303" y="4842457"/>
            <a:ext cx="5459171" cy="369332"/>
          </a:xfrm>
          <a:prstGeom prst="rect">
            <a:avLst/>
          </a:prstGeom>
          <a:noFill/>
        </p:spPr>
        <p:txBody>
          <a:bodyPr wrap="square" rtlCol="0">
            <a:spAutoFit/>
          </a:bodyPr>
          <a:lstStyle/>
          <a:p>
            <a:r>
              <a:rPr lang="ru-RU"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43060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B7BAE0C-C742-42FE-8A1B-C41E62FAA892}"/>
              </a:ext>
            </a:extLst>
          </p:cNvPr>
          <p:cNvSpPr/>
          <p:nvPr/>
        </p:nvSpPr>
        <p:spPr>
          <a:xfrm>
            <a:off x="830510" y="281111"/>
            <a:ext cx="11123802" cy="646331"/>
          </a:xfrm>
          <a:prstGeom prst="rect">
            <a:avLst/>
          </a:prstGeom>
        </p:spPr>
        <p:txBody>
          <a:bodyPr wrap="square">
            <a:spAutoFit/>
          </a:bodyPr>
          <a:lstStyle/>
          <a:p>
            <a:pPr algn="just"/>
            <a:r>
              <a:rPr lang="ru-RU" b="1" dirty="0" err="1">
                <a:latin typeface="Times New Roman" panose="02020603050405020304" pitchFamily="18" charset="0"/>
                <a:cs typeface="Times New Roman" panose="02020603050405020304" pitchFamily="18" charset="0"/>
              </a:rPr>
              <a:t>Мемлекеттік</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қызметті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көрсету</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үшін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көрсетілетін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қызметті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алушыдан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талап</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етілетін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құжаттар</a:t>
            </a:r>
            <a:r>
              <a:rPr lang="ru-RU" b="1" dirty="0">
                <a:latin typeface="Times New Roman" panose="02020603050405020304" pitchFamily="18" charset="0"/>
                <a:cs typeface="Times New Roman" panose="02020603050405020304" pitchFamily="18" charset="0"/>
              </a:rPr>
              <a:t> мен </a:t>
            </a:r>
            <a:r>
              <a:rPr lang="ru-RU" b="1" dirty="0" err="1">
                <a:latin typeface="Times New Roman" panose="02020603050405020304" pitchFamily="18" charset="0"/>
                <a:cs typeface="Times New Roman" panose="02020603050405020304" pitchFamily="18" charset="0"/>
              </a:rPr>
              <a:t>мәліметтердің</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тізбесі</a:t>
            </a:r>
            <a:endParaRPr lang="ru-RU" b="1" dirty="0">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xmlns="" id="{A11217D2-7227-4132-B851-72CA08FC62E8}"/>
              </a:ext>
            </a:extLst>
          </p:cNvPr>
          <p:cNvSpPr/>
          <p:nvPr/>
        </p:nvSpPr>
        <p:spPr>
          <a:xfrm>
            <a:off x="830510" y="902825"/>
            <a:ext cx="4750852" cy="369332"/>
          </a:xfrm>
          <a:prstGeom prst="rect">
            <a:avLst/>
          </a:prstGeom>
        </p:spPr>
        <p:txBody>
          <a:bodyPr wrap="none">
            <a:spAutoFit/>
          </a:bodyPr>
          <a:lstStyle/>
          <a:p>
            <a:r>
              <a:rPr lang="kk-KZ" i="1" dirty="0">
                <a:latin typeface="Times New Roman" panose="02020603050405020304" pitchFamily="18" charset="0"/>
                <a:ea typeface="Calibri" panose="020F0502020204030204" pitchFamily="34" charset="0"/>
              </a:rPr>
              <a:t>Мемлекет жер учаскесіне құқық берген кезде:</a:t>
            </a:r>
            <a:endParaRPr lang="ru-RU" dirty="0"/>
          </a:p>
        </p:txBody>
      </p:sp>
      <p:sp>
        <p:nvSpPr>
          <p:cNvPr id="2" name="Прямоугольник 1">
            <a:extLst>
              <a:ext uri="{FF2B5EF4-FFF2-40B4-BE49-F238E27FC236}">
                <a16:creationId xmlns:a16="http://schemas.microsoft.com/office/drawing/2014/main" xmlns="" id="{18A556B3-56EA-4307-9538-22B8AA9BF9E8}"/>
              </a:ext>
            </a:extLst>
          </p:cNvPr>
          <p:cNvSpPr/>
          <p:nvPr/>
        </p:nvSpPr>
        <p:spPr>
          <a:xfrm>
            <a:off x="222868" y="1141352"/>
            <a:ext cx="11635531" cy="815608"/>
          </a:xfrm>
          <a:prstGeom prst="rect">
            <a:avLst/>
          </a:prstGeom>
        </p:spPr>
        <p:txBody>
          <a:bodyPr wrap="square">
            <a:spAutoFit/>
          </a:bodyPr>
          <a:lstStyle/>
          <a:p>
            <a:pPr lvl="0" algn="just">
              <a:spcAft>
                <a:spcPts val="0"/>
              </a:spcAft>
            </a:pPr>
            <a:r>
              <a:rPr lang="kk-KZ" sz="1400" dirty="0">
                <a:latin typeface="Times New Roman" panose="02020603050405020304" pitchFamily="18" charset="0"/>
                <a:ea typeface="Calibri" panose="020F0502020204030204" pitchFamily="34" charset="0"/>
              </a:rPr>
              <a:t>	</a:t>
            </a:r>
            <a:r>
              <a:rPr lang="kk-KZ" sz="1400" dirty="0">
                <a:solidFill>
                  <a:srgbClr val="FF0000"/>
                </a:solidFill>
                <a:latin typeface="Times New Roman" panose="02020603050405020304" pitchFamily="18" charset="0"/>
                <a:ea typeface="Calibri" panose="020F0502020204030204" pitchFamily="34" charset="0"/>
              </a:rPr>
              <a:t>4</a:t>
            </a:r>
            <a:r>
              <a:rPr lang="kk-KZ" sz="1400" dirty="0">
                <a:latin typeface="Times New Roman" panose="02020603050405020304" pitchFamily="18" charset="0"/>
                <a:ea typeface="Calibri" panose="020F0502020204030204" pitchFamily="34" charset="0"/>
              </a:rPr>
              <a:t> </a:t>
            </a:r>
            <a:r>
              <a:rPr lang="kk-KZ" sz="1100" dirty="0">
                <a:latin typeface="Times New Roman" panose="02020603050405020304" pitchFamily="18" charset="0"/>
                <a:ea typeface="Calibri" panose="020F0502020204030204" pitchFamily="34" charset="0"/>
              </a:rPr>
              <a:t>жергілікті атқарушы органының жер қатынастары саласындағы функцияларды жүзеге асыратын құрылымдық бөлімшесінің (уәкілетті орган – жер қатынастары басқармасы немесе жер қатынастары бөлімі) бұйрығымен бекітілген және Қазақстан Республикасы Жер кодексінің (бұдан әрі – Жер кодексі) 14-1-бабы 3-тармағының 6) тармақшасына, 2-тармағының 15) тармақшасына, 1-тармағының 6) тармақшасына сәйкес жобаланып отырған жер учаскесінің "Жылжымайтын мүліктің бірыңғай мемлекеттік кадастрының ақпараттық жүйесінің" графикалық деректерімен келісімі бар жерге орналастыру жобасы;</a:t>
            </a:r>
            <a:endParaRPr lang="ru-RU" sz="1100" dirty="0">
              <a:latin typeface="Times New Roman" panose="02020603050405020304" pitchFamily="18" charset="0"/>
              <a:ea typeface="Times New Roman" panose="02020603050405020304" pitchFamily="18" charset="0"/>
            </a:endParaRPr>
          </a:p>
        </p:txBody>
      </p:sp>
      <p:pic>
        <p:nvPicPr>
          <p:cNvPr id="6" name="Рисунок 5">
            <a:extLst>
              <a:ext uri="{FF2B5EF4-FFF2-40B4-BE49-F238E27FC236}">
                <a16:creationId xmlns:a16="http://schemas.microsoft.com/office/drawing/2014/main" xmlns="" id="{67E7F725-0F2C-4C98-9761-756E6CEAB88D}"/>
              </a:ext>
            </a:extLst>
          </p:cNvPr>
          <p:cNvPicPr>
            <a:picLocks noChangeAspect="1"/>
          </p:cNvPicPr>
          <p:nvPr/>
        </p:nvPicPr>
        <p:blipFill rotWithShape="1">
          <a:blip r:embed="rId2"/>
          <a:srcRect l="27385" t="8440" r="26446" b="3824"/>
          <a:stretch/>
        </p:blipFill>
        <p:spPr>
          <a:xfrm>
            <a:off x="4186715" y="1887733"/>
            <a:ext cx="3632548" cy="3882864"/>
          </a:xfrm>
          <a:prstGeom prst="rect">
            <a:avLst/>
          </a:prstGeom>
        </p:spPr>
      </p:pic>
      <p:pic>
        <p:nvPicPr>
          <p:cNvPr id="7" name="Рисунок 6">
            <a:extLst>
              <a:ext uri="{FF2B5EF4-FFF2-40B4-BE49-F238E27FC236}">
                <a16:creationId xmlns:a16="http://schemas.microsoft.com/office/drawing/2014/main" xmlns="" id="{9EB25FE6-7027-496F-90C5-AEA8E20658D1}"/>
              </a:ext>
            </a:extLst>
          </p:cNvPr>
          <p:cNvPicPr>
            <a:picLocks noChangeAspect="1"/>
          </p:cNvPicPr>
          <p:nvPr/>
        </p:nvPicPr>
        <p:blipFill rotWithShape="1">
          <a:blip r:embed="rId3"/>
          <a:srcRect l="33165" t="8562" r="32225" b="3824"/>
          <a:stretch/>
        </p:blipFill>
        <p:spPr>
          <a:xfrm>
            <a:off x="792864" y="1956960"/>
            <a:ext cx="2934587" cy="4178655"/>
          </a:xfrm>
          <a:prstGeom prst="rect">
            <a:avLst/>
          </a:prstGeom>
        </p:spPr>
      </p:pic>
      <p:pic>
        <p:nvPicPr>
          <p:cNvPr id="8" name="Рисунок 7">
            <a:extLst>
              <a:ext uri="{FF2B5EF4-FFF2-40B4-BE49-F238E27FC236}">
                <a16:creationId xmlns:a16="http://schemas.microsoft.com/office/drawing/2014/main" xmlns="" id="{5D4B2E9B-CC85-4588-86A6-DE12D85D5E53}"/>
              </a:ext>
            </a:extLst>
          </p:cNvPr>
          <p:cNvPicPr>
            <a:picLocks noChangeAspect="1"/>
          </p:cNvPicPr>
          <p:nvPr/>
        </p:nvPicPr>
        <p:blipFill rotWithShape="1">
          <a:blip r:embed="rId4"/>
          <a:srcRect l="34541" t="12233" r="35664" b="8985"/>
          <a:stretch/>
        </p:blipFill>
        <p:spPr>
          <a:xfrm>
            <a:off x="8316172" y="1887733"/>
            <a:ext cx="3045318" cy="4529481"/>
          </a:xfrm>
          <a:prstGeom prst="rect">
            <a:avLst/>
          </a:prstGeom>
        </p:spPr>
      </p:pic>
      <p:sp>
        <p:nvSpPr>
          <p:cNvPr id="9" name="Прямоугольник 8">
            <a:extLst>
              <a:ext uri="{FF2B5EF4-FFF2-40B4-BE49-F238E27FC236}">
                <a16:creationId xmlns:a16="http://schemas.microsoft.com/office/drawing/2014/main" xmlns="" id="{9693E9DC-E033-41C0-9361-799D81D3EEBE}"/>
              </a:ext>
            </a:extLst>
          </p:cNvPr>
          <p:cNvSpPr/>
          <p:nvPr/>
        </p:nvSpPr>
        <p:spPr>
          <a:xfrm>
            <a:off x="564858" y="6115224"/>
            <a:ext cx="9871046" cy="646331"/>
          </a:xfrm>
          <a:prstGeom prst="rect">
            <a:avLst/>
          </a:prstGeom>
        </p:spPr>
        <p:txBody>
          <a:bodyPr wrap="square">
            <a:spAutoFit/>
          </a:bodyPr>
          <a:lstStyle/>
          <a:p>
            <a:r>
              <a:rPr lang="ru-RU" dirty="0" err="1">
                <a:solidFill>
                  <a:srgbClr val="FF0000"/>
                </a:solidFill>
              </a:rPr>
              <a:t>Аталған</a:t>
            </a:r>
            <a:r>
              <a:rPr lang="ru-RU" dirty="0">
                <a:solidFill>
                  <a:srgbClr val="FF0000"/>
                </a:solidFill>
              </a:rPr>
              <a:t> </a:t>
            </a:r>
            <a:r>
              <a:rPr lang="ru-RU" dirty="0" err="1">
                <a:solidFill>
                  <a:srgbClr val="FF0000"/>
                </a:solidFill>
              </a:rPr>
              <a:t>құжаттар</a:t>
            </a:r>
            <a:r>
              <a:rPr lang="ru-RU" dirty="0">
                <a:solidFill>
                  <a:srgbClr val="FF0000"/>
                </a:solidFill>
              </a:rPr>
              <a:t> </a:t>
            </a:r>
            <a:r>
              <a:rPr lang="ru-RU" dirty="0" err="1">
                <a:solidFill>
                  <a:srgbClr val="FF0000"/>
                </a:solidFill>
              </a:rPr>
              <a:t>Республикалық</a:t>
            </a:r>
            <a:r>
              <a:rPr lang="ru-RU" dirty="0">
                <a:solidFill>
                  <a:srgbClr val="FF0000"/>
                </a:solidFill>
              </a:rPr>
              <a:t> </a:t>
            </a:r>
            <a:r>
              <a:rPr lang="ru-RU" dirty="0" err="1">
                <a:solidFill>
                  <a:srgbClr val="FF0000"/>
                </a:solidFill>
              </a:rPr>
              <a:t>маңызы</a:t>
            </a:r>
            <a:r>
              <a:rPr lang="ru-RU" dirty="0">
                <a:solidFill>
                  <a:srgbClr val="FF0000"/>
                </a:solidFill>
              </a:rPr>
              <a:t> бар </a:t>
            </a:r>
            <a:r>
              <a:rPr lang="ru-RU" dirty="0" err="1">
                <a:solidFill>
                  <a:srgbClr val="FF0000"/>
                </a:solidFill>
              </a:rPr>
              <a:t>қала</a:t>
            </a:r>
            <a:r>
              <a:rPr lang="ru-RU" dirty="0">
                <a:solidFill>
                  <a:srgbClr val="FF0000"/>
                </a:solidFill>
              </a:rPr>
              <a:t>, </a:t>
            </a:r>
            <a:r>
              <a:rPr lang="ru-RU" dirty="0" err="1">
                <a:solidFill>
                  <a:srgbClr val="FF0000"/>
                </a:solidFill>
              </a:rPr>
              <a:t>астана</a:t>
            </a:r>
            <a:r>
              <a:rPr lang="ru-RU" dirty="0">
                <a:solidFill>
                  <a:srgbClr val="FF0000"/>
                </a:solidFill>
              </a:rPr>
              <a:t>, </a:t>
            </a:r>
            <a:r>
              <a:rPr lang="ru-RU" dirty="0" err="1">
                <a:solidFill>
                  <a:srgbClr val="FF0000"/>
                </a:solidFill>
              </a:rPr>
              <a:t>облыстық</a:t>
            </a:r>
            <a:r>
              <a:rPr lang="ru-RU" dirty="0">
                <a:solidFill>
                  <a:srgbClr val="FF0000"/>
                </a:solidFill>
              </a:rPr>
              <a:t> және </a:t>
            </a:r>
            <a:r>
              <a:rPr lang="ru-RU" dirty="0" err="1">
                <a:solidFill>
                  <a:srgbClr val="FF0000"/>
                </a:solidFill>
              </a:rPr>
              <a:t>аудандық</a:t>
            </a:r>
            <a:r>
              <a:rPr lang="ru-RU" dirty="0">
                <a:solidFill>
                  <a:srgbClr val="FF0000"/>
                </a:solidFill>
              </a:rPr>
              <a:t> </a:t>
            </a:r>
            <a:r>
              <a:rPr lang="ru-RU" dirty="0" err="1">
                <a:solidFill>
                  <a:srgbClr val="FF0000"/>
                </a:solidFill>
              </a:rPr>
              <a:t>маңызы</a:t>
            </a:r>
            <a:r>
              <a:rPr lang="ru-RU" dirty="0">
                <a:solidFill>
                  <a:srgbClr val="FF0000"/>
                </a:solidFill>
              </a:rPr>
              <a:t> бар </a:t>
            </a:r>
            <a:r>
              <a:rPr lang="ru-RU" dirty="0" err="1">
                <a:solidFill>
                  <a:srgbClr val="FF0000"/>
                </a:solidFill>
              </a:rPr>
              <a:t>қалалар</a:t>
            </a:r>
            <a:r>
              <a:rPr lang="ru-RU" dirty="0">
                <a:solidFill>
                  <a:srgbClr val="FF0000"/>
                </a:solidFill>
              </a:rPr>
              <a:t> </a:t>
            </a:r>
            <a:r>
              <a:rPr lang="ru-RU" dirty="0" err="1">
                <a:solidFill>
                  <a:srgbClr val="FF0000"/>
                </a:solidFill>
              </a:rPr>
              <a:t>шегіне</a:t>
            </a:r>
            <a:r>
              <a:rPr lang="ru-RU" dirty="0">
                <a:solidFill>
                  <a:srgbClr val="FF0000"/>
                </a:solidFill>
              </a:rPr>
              <a:t> </a:t>
            </a:r>
            <a:r>
              <a:rPr lang="ru-RU" dirty="0" err="1">
                <a:solidFill>
                  <a:srgbClr val="FF0000"/>
                </a:solidFill>
              </a:rPr>
              <a:t>кірмейтін</a:t>
            </a:r>
            <a:r>
              <a:rPr lang="ru-RU" dirty="0">
                <a:solidFill>
                  <a:srgbClr val="FF0000"/>
                </a:solidFill>
              </a:rPr>
              <a:t> </a:t>
            </a:r>
            <a:r>
              <a:rPr lang="ru-RU" dirty="0" err="1">
                <a:solidFill>
                  <a:srgbClr val="FF0000"/>
                </a:solidFill>
              </a:rPr>
              <a:t>жер</a:t>
            </a:r>
            <a:r>
              <a:rPr lang="ru-RU" dirty="0">
                <a:solidFill>
                  <a:srgbClr val="FF0000"/>
                </a:solidFill>
              </a:rPr>
              <a:t> </a:t>
            </a:r>
            <a:r>
              <a:rPr lang="ru-RU" dirty="0" err="1">
                <a:solidFill>
                  <a:srgbClr val="FF0000"/>
                </a:solidFill>
              </a:rPr>
              <a:t>учаскелерге</a:t>
            </a:r>
            <a:r>
              <a:rPr lang="ru-RU" dirty="0">
                <a:solidFill>
                  <a:srgbClr val="FF0000"/>
                </a:solidFill>
              </a:rPr>
              <a:t> </a:t>
            </a:r>
            <a:r>
              <a:rPr lang="ru-RU" dirty="0" err="1">
                <a:solidFill>
                  <a:srgbClr val="FF0000"/>
                </a:solidFill>
              </a:rPr>
              <a:t>қатысты</a:t>
            </a:r>
            <a:r>
              <a:rPr lang="ru-RU" dirty="0">
                <a:solidFill>
                  <a:srgbClr val="FF0000"/>
                </a:solidFill>
              </a:rPr>
              <a:t>.</a:t>
            </a:r>
          </a:p>
        </p:txBody>
      </p:sp>
    </p:spTree>
    <p:extLst>
      <p:ext uri="{BB962C8B-B14F-4D97-AF65-F5344CB8AC3E}">
        <p14:creationId xmlns:p14="http://schemas.microsoft.com/office/powerpoint/2010/main" val="4141764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B7BAE0C-C742-42FE-8A1B-C41E62FAA892}"/>
              </a:ext>
            </a:extLst>
          </p:cNvPr>
          <p:cNvSpPr/>
          <p:nvPr/>
        </p:nvSpPr>
        <p:spPr>
          <a:xfrm>
            <a:off x="830510" y="281111"/>
            <a:ext cx="11123802" cy="646331"/>
          </a:xfrm>
          <a:prstGeom prst="rect">
            <a:avLst/>
          </a:prstGeom>
        </p:spPr>
        <p:txBody>
          <a:bodyPr wrap="square">
            <a:spAutoFit/>
          </a:bodyPr>
          <a:lstStyle/>
          <a:p>
            <a:pPr algn="just"/>
            <a:r>
              <a:rPr lang="ru-RU" b="1" dirty="0" err="1">
                <a:latin typeface="Times New Roman" panose="02020603050405020304" pitchFamily="18" charset="0"/>
                <a:cs typeface="Times New Roman" panose="02020603050405020304" pitchFamily="18" charset="0"/>
              </a:rPr>
              <a:t>Мемлекеттік</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қызметті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көрсету</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үшін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көрсетілетін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қызметті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алушыдан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талап</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етілетін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құжаттар</a:t>
            </a:r>
            <a:r>
              <a:rPr lang="ru-RU" b="1" dirty="0">
                <a:latin typeface="Times New Roman" panose="02020603050405020304" pitchFamily="18" charset="0"/>
                <a:cs typeface="Times New Roman" panose="02020603050405020304" pitchFamily="18" charset="0"/>
              </a:rPr>
              <a:t> мен </a:t>
            </a:r>
            <a:r>
              <a:rPr lang="ru-RU" b="1" dirty="0" err="1">
                <a:latin typeface="Times New Roman" panose="02020603050405020304" pitchFamily="18" charset="0"/>
                <a:cs typeface="Times New Roman" panose="02020603050405020304" pitchFamily="18" charset="0"/>
              </a:rPr>
              <a:t>мәліметтердің</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тізбесі</a:t>
            </a:r>
            <a:endParaRPr lang="ru-RU" b="1" dirty="0">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xmlns="" id="{A11217D2-7227-4132-B851-72CA08FC62E8}"/>
              </a:ext>
            </a:extLst>
          </p:cNvPr>
          <p:cNvSpPr/>
          <p:nvPr/>
        </p:nvSpPr>
        <p:spPr>
          <a:xfrm>
            <a:off x="830510" y="902825"/>
            <a:ext cx="4750852" cy="369332"/>
          </a:xfrm>
          <a:prstGeom prst="rect">
            <a:avLst/>
          </a:prstGeom>
        </p:spPr>
        <p:txBody>
          <a:bodyPr wrap="none">
            <a:spAutoFit/>
          </a:bodyPr>
          <a:lstStyle/>
          <a:p>
            <a:r>
              <a:rPr lang="kk-KZ" i="1" dirty="0">
                <a:latin typeface="Times New Roman" panose="02020603050405020304" pitchFamily="18" charset="0"/>
                <a:ea typeface="Calibri" panose="020F0502020204030204" pitchFamily="34" charset="0"/>
              </a:rPr>
              <a:t>Мемлекет жер учаскесіне құқық берген кезде:</a:t>
            </a:r>
            <a:endParaRPr lang="ru-RU" dirty="0"/>
          </a:p>
        </p:txBody>
      </p:sp>
      <p:sp>
        <p:nvSpPr>
          <p:cNvPr id="2" name="Прямоугольник 1">
            <a:extLst>
              <a:ext uri="{FF2B5EF4-FFF2-40B4-BE49-F238E27FC236}">
                <a16:creationId xmlns:a16="http://schemas.microsoft.com/office/drawing/2014/main" xmlns="" id="{18A556B3-56EA-4307-9538-22B8AA9BF9E8}"/>
              </a:ext>
            </a:extLst>
          </p:cNvPr>
          <p:cNvSpPr/>
          <p:nvPr/>
        </p:nvSpPr>
        <p:spPr>
          <a:xfrm>
            <a:off x="222868" y="1141352"/>
            <a:ext cx="11635531" cy="815608"/>
          </a:xfrm>
          <a:prstGeom prst="rect">
            <a:avLst/>
          </a:prstGeom>
        </p:spPr>
        <p:txBody>
          <a:bodyPr wrap="square">
            <a:spAutoFit/>
          </a:bodyPr>
          <a:lstStyle/>
          <a:p>
            <a:pPr lvl="0" algn="just">
              <a:spcAft>
                <a:spcPts val="0"/>
              </a:spcAft>
            </a:pPr>
            <a:r>
              <a:rPr lang="kk-KZ" sz="1400" dirty="0">
                <a:latin typeface="Times New Roman" panose="02020603050405020304" pitchFamily="18" charset="0"/>
                <a:ea typeface="Calibri" panose="020F0502020204030204" pitchFamily="34" charset="0"/>
              </a:rPr>
              <a:t>               </a:t>
            </a:r>
            <a:r>
              <a:rPr lang="kk-KZ" sz="1400" dirty="0">
                <a:solidFill>
                  <a:srgbClr val="FF0000"/>
                </a:solidFill>
                <a:latin typeface="Times New Roman" panose="02020603050405020304" pitchFamily="18" charset="0"/>
                <a:ea typeface="Calibri" panose="020F0502020204030204" pitchFamily="34" charset="0"/>
              </a:rPr>
              <a:t>5</a:t>
            </a:r>
            <a:r>
              <a:rPr lang="kk-KZ" sz="1400" dirty="0">
                <a:latin typeface="Times New Roman" panose="02020603050405020304" pitchFamily="18" charset="0"/>
                <a:ea typeface="Calibri" panose="020F0502020204030204" pitchFamily="34" charset="0"/>
              </a:rPr>
              <a:t> </a:t>
            </a:r>
            <a:r>
              <a:rPr lang="kk-KZ" sz="1100" dirty="0">
                <a:latin typeface="Times New Roman" panose="02020603050405020304" pitchFamily="18" charset="0"/>
                <a:ea typeface="Calibri" panose="020F0502020204030204" pitchFamily="34" charset="0"/>
              </a:rPr>
              <a:t>жергілікті жерлерде жер учаскесінің шекараларын белгілеу материалдарының көшірмесі (құжаттардың көшірмелерін салыстыру үшін түпнұсқа)</a:t>
            </a:r>
          </a:p>
          <a:p>
            <a:pPr lvl="0" algn="just">
              <a:spcAft>
                <a:spcPts val="0"/>
              </a:spcAft>
            </a:pPr>
            <a:r>
              <a:rPr lang="kk-KZ" sz="1100" dirty="0">
                <a:latin typeface="Times New Roman" panose="02020603050405020304" pitchFamily="18" charset="0"/>
                <a:ea typeface="Calibri" panose="020F0502020204030204" pitchFamily="34" charset="0"/>
              </a:rPr>
              <a:t>Көрсетілетін қызметті беруші жер учаскесінің шекараларын белгілеу (қалпына келтіру) бойынша жұмыстарды жүргізген жағдайда – жергілікті жерлердегі жер учаскесінің шекараларын белгілеу (қалпына келтіру) актісінің көшірмесі (құжаттардың көшірмелерін салыстырып тексеру үшін түпнұсқа);</a:t>
            </a:r>
          </a:p>
          <a:p>
            <a:pPr lvl="0" algn="just">
              <a:spcAft>
                <a:spcPts val="0"/>
              </a:spcAft>
            </a:pPr>
            <a:r>
              <a:rPr lang="kk-KZ" sz="1100" dirty="0">
                <a:latin typeface="Times New Roman" panose="02020603050405020304" pitchFamily="18" charset="0"/>
                <a:ea typeface="Calibri" panose="020F0502020204030204" pitchFamily="34" charset="0"/>
              </a:rPr>
              <a:t>;</a:t>
            </a:r>
            <a:endParaRPr lang="ru-RU" sz="1100" dirty="0">
              <a:latin typeface="Times New Roman" panose="02020603050405020304" pitchFamily="18" charset="0"/>
              <a:ea typeface="Times New Roman" panose="02020603050405020304" pitchFamily="18" charset="0"/>
            </a:endParaRPr>
          </a:p>
        </p:txBody>
      </p:sp>
      <p:pic>
        <p:nvPicPr>
          <p:cNvPr id="5" name="Рисунок 4">
            <a:extLst>
              <a:ext uri="{FF2B5EF4-FFF2-40B4-BE49-F238E27FC236}">
                <a16:creationId xmlns:a16="http://schemas.microsoft.com/office/drawing/2014/main" xmlns="" id="{B319438E-FB12-4B0C-B76E-B656ADA90196}"/>
              </a:ext>
            </a:extLst>
          </p:cNvPr>
          <p:cNvPicPr>
            <a:picLocks noChangeAspect="1"/>
          </p:cNvPicPr>
          <p:nvPr/>
        </p:nvPicPr>
        <p:blipFill rotWithShape="1">
          <a:blip r:embed="rId2"/>
          <a:srcRect l="29037" t="10886" r="26101" b="5321"/>
          <a:stretch/>
        </p:blipFill>
        <p:spPr>
          <a:xfrm>
            <a:off x="6274964" y="1830151"/>
            <a:ext cx="3951215" cy="4151200"/>
          </a:xfrm>
          <a:prstGeom prst="rect">
            <a:avLst/>
          </a:prstGeom>
        </p:spPr>
      </p:pic>
      <p:pic>
        <p:nvPicPr>
          <p:cNvPr id="10" name="Рисунок 9">
            <a:extLst>
              <a:ext uri="{FF2B5EF4-FFF2-40B4-BE49-F238E27FC236}">
                <a16:creationId xmlns:a16="http://schemas.microsoft.com/office/drawing/2014/main" xmlns="" id="{4248313E-AB78-4003-86F7-45C85815E7A2}"/>
              </a:ext>
            </a:extLst>
          </p:cNvPr>
          <p:cNvPicPr>
            <a:picLocks noChangeAspect="1"/>
          </p:cNvPicPr>
          <p:nvPr/>
        </p:nvPicPr>
        <p:blipFill rotWithShape="1">
          <a:blip r:embed="rId3"/>
          <a:srcRect l="31514" t="8807" r="29519" b="4099"/>
          <a:stretch/>
        </p:blipFill>
        <p:spPr>
          <a:xfrm>
            <a:off x="1891363" y="1956960"/>
            <a:ext cx="3228604" cy="4059077"/>
          </a:xfrm>
          <a:prstGeom prst="rect">
            <a:avLst/>
          </a:prstGeom>
        </p:spPr>
      </p:pic>
    </p:spTree>
    <p:extLst>
      <p:ext uri="{BB962C8B-B14F-4D97-AF65-F5344CB8AC3E}">
        <p14:creationId xmlns:p14="http://schemas.microsoft.com/office/powerpoint/2010/main" val="1946398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B7BAE0C-C742-42FE-8A1B-C41E62FAA892}"/>
              </a:ext>
            </a:extLst>
          </p:cNvPr>
          <p:cNvSpPr/>
          <p:nvPr/>
        </p:nvSpPr>
        <p:spPr>
          <a:xfrm>
            <a:off x="830510" y="281111"/>
            <a:ext cx="11123802" cy="646331"/>
          </a:xfrm>
          <a:prstGeom prst="rect">
            <a:avLst/>
          </a:prstGeom>
        </p:spPr>
        <p:txBody>
          <a:bodyPr wrap="square">
            <a:spAutoFit/>
          </a:bodyPr>
          <a:lstStyle/>
          <a:p>
            <a:pPr algn="just"/>
            <a:r>
              <a:rPr lang="ru-RU" b="1" dirty="0" err="1">
                <a:latin typeface="Times New Roman" panose="02020603050405020304" pitchFamily="18" charset="0"/>
                <a:cs typeface="Times New Roman" panose="02020603050405020304" pitchFamily="18" charset="0"/>
              </a:rPr>
              <a:t>Мемлекеттік</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қызметті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көрсету</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үшін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көрсетілетін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қызметті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алушыдан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талап</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етілетін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құжаттар</a:t>
            </a:r>
            <a:r>
              <a:rPr lang="ru-RU" b="1" dirty="0">
                <a:latin typeface="Times New Roman" panose="02020603050405020304" pitchFamily="18" charset="0"/>
                <a:cs typeface="Times New Roman" panose="02020603050405020304" pitchFamily="18" charset="0"/>
              </a:rPr>
              <a:t> мен </a:t>
            </a:r>
            <a:r>
              <a:rPr lang="ru-RU" b="1" dirty="0" err="1">
                <a:latin typeface="Times New Roman" panose="02020603050405020304" pitchFamily="18" charset="0"/>
                <a:cs typeface="Times New Roman" panose="02020603050405020304" pitchFamily="18" charset="0"/>
              </a:rPr>
              <a:t>мәліметтердің</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тізбесі</a:t>
            </a:r>
            <a:endParaRPr lang="ru-RU" b="1" dirty="0">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xmlns="" id="{A11217D2-7227-4132-B851-72CA08FC62E8}"/>
              </a:ext>
            </a:extLst>
          </p:cNvPr>
          <p:cNvSpPr/>
          <p:nvPr/>
        </p:nvSpPr>
        <p:spPr>
          <a:xfrm>
            <a:off x="830510" y="902825"/>
            <a:ext cx="4750852" cy="369332"/>
          </a:xfrm>
          <a:prstGeom prst="rect">
            <a:avLst/>
          </a:prstGeom>
        </p:spPr>
        <p:txBody>
          <a:bodyPr wrap="none">
            <a:spAutoFit/>
          </a:bodyPr>
          <a:lstStyle/>
          <a:p>
            <a:r>
              <a:rPr lang="kk-KZ" i="1" dirty="0">
                <a:latin typeface="Times New Roman" panose="02020603050405020304" pitchFamily="18" charset="0"/>
                <a:ea typeface="Calibri" panose="020F0502020204030204" pitchFamily="34" charset="0"/>
              </a:rPr>
              <a:t>Мемлекет жер учаскесіне құқық берген кезде:</a:t>
            </a:r>
            <a:endParaRPr lang="ru-RU" dirty="0"/>
          </a:p>
        </p:txBody>
      </p:sp>
      <p:sp>
        <p:nvSpPr>
          <p:cNvPr id="2" name="Прямоугольник 1">
            <a:extLst>
              <a:ext uri="{FF2B5EF4-FFF2-40B4-BE49-F238E27FC236}">
                <a16:creationId xmlns:a16="http://schemas.microsoft.com/office/drawing/2014/main" xmlns="" id="{18A556B3-56EA-4307-9538-22B8AA9BF9E8}"/>
              </a:ext>
            </a:extLst>
          </p:cNvPr>
          <p:cNvSpPr/>
          <p:nvPr/>
        </p:nvSpPr>
        <p:spPr>
          <a:xfrm>
            <a:off x="222868" y="1141352"/>
            <a:ext cx="11635531" cy="738664"/>
          </a:xfrm>
          <a:prstGeom prst="rect">
            <a:avLst/>
          </a:prstGeom>
        </p:spPr>
        <p:txBody>
          <a:bodyPr wrap="square">
            <a:spAutoFit/>
          </a:bodyPr>
          <a:lstStyle/>
          <a:p>
            <a:pPr lvl="0" algn="just">
              <a:spcAft>
                <a:spcPts val="0"/>
              </a:spcAft>
            </a:pPr>
            <a:r>
              <a:rPr lang="kk-KZ" sz="1400" dirty="0">
                <a:latin typeface="Times New Roman" panose="02020603050405020304" pitchFamily="18" charset="0"/>
                <a:ea typeface="Calibri" panose="020F0502020204030204" pitchFamily="34" charset="0"/>
              </a:rPr>
              <a:t>              </a:t>
            </a:r>
            <a:r>
              <a:rPr lang="kk-KZ" sz="1400" dirty="0">
                <a:solidFill>
                  <a:srgbClr val="FF0000"/>
                </a:solidFill>
                <a:latin typeface="Times New Roman" panose="02020603050405020304" pitchFamily="18" charset="0"/>
                <a:ea typeface="Calibri" panose="020F0502020204030204" pitchFamily="34" charset="0"/>
              </a:rPr>
              <a:t>6</a:t>
            </a:r>
            <a:r>
              <a:rPr lang="kk-KZ" sz="1400" dirty="0">
                <a:latin typeface="Times New Roman" panose="02020603050405020304" pitchFamily="18" charset="0"/>
                <a:ea typeface="Calibri" panose="020F0502020204030204" pitchFamily="34" charset="0"/>
              </a:rPr>
              <a:t> жеке тұрғын үй құрылысына бөлуге арналған алаңда жер учаскелерін орналастырудың жерге орналастыру жобасы болған кезде нақты жер учаскесіне арналған жерге орналастыру жобасының бір бөлігі және оның жергілікті жерде шекараларын белгілеу жөніндегі материалдар (құжаттардың көшірмелерін салыстыру үшін түпнұсқа);</a:t>
            </a:r>
            <a:r>
              <a:rPr lang="kk-KZ" sz="1100" dirty="0">
                <a:latin typeface="Times New Roman" panose="02020603050405020304" pitchFamily="18" charset="0"/>
                <a:ea typeface="Calibri" panose="020F0502020204030204" pitchFamily="34" charset="0"/>
              </a:rPr>
              <a:t>;</a:t>
            </a:r>
            <a:endParaRPr lang="ru-RU" sz="1100" dirty="0">
              <a:latin typeface="Times New Roman" panose="02020603050405020304" pitchFamily="18" charset="0"/>
              <a:ea typeface="Times New Roman" panose="02020603050405020304" pitchFamily="18" charset="0"/>
            </a:endParaRPr>
          </a:p>
        </p:txBody>
      </p:sp>
      <p:pic>
        <p:nvPicPr>
          <p:cNvPr id="6" name="Рисунок 5">
            <a:extLst>
              <a:ext uri="{FF2B5EF4-FFF2-40B4-BE49-F238E27FC236}">
                <a16:creationId xmlns:a16="http://schemas.microsoft.com/office/drawing/2014/main" xmlns="" id="{2B59784D-4E6E-419E-A8CD-F21466BA4AC9}"/>
              </a:ext>
            </a:extLst>
          </p:cNvPr>
          <p:cNvPicPr>
            <a:picLocks noChangeAspect="1"/>
          </p:cNvPicPr>
          <p:nvPr/>
        </p:nvPicPr>
        <p:blipFill>
          <a:blip r:embed="rId2"/>
          <a:stretch>
            <a:fillRect/>
          </a:stretch>
        </p:blipFill>
        <p:spPr>
          <a:xfrm>
            <a:off x="4028538" y="1893871"/>
            <a:ext cx="4251396" cy="4543858"/>
          </a:xfrm>
          <a:prstGeom prst="rect">
            <a:avLst/>
          </a:prstGeom>
        </p:spPr>
      </p:pic>
    </p:spTree>
    <p:extLst>
      <p:ext uri="{BB962C8B-B14F-4D97-AF65-F5344CB8AC3E}">
        <p14:creationId xmlns:p14="http://schemas.microsoft.com/office/powerpoint/2010/main" val="4030060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B7BAE0C-C742-42FE-8A1B-C41E62FAA892}"/>
              </a:ext>
            </a:extLst>
          </p:cNvPr>
          <p:cNvSpPr/>
          <p:nvPr/>
        </p:nvSpPr>
        <p:spPr>
          <a:xfrm>
            <a:off x="830510" y="281111"/>
            <a:ext cx="11123802" cy="646331"/>
          </a:xfrm>
          <a:prstGeom prst="rect">
            <a:avLst/>
          </a:prstGeom>
        </p:spPr>
        <p:txBody>
          <a:bodyPr wrap="square">
            <a:spAutoFit/>
          </a:bodyPr>
          <a:lstStyle/>
          <a:p>
            <a:pPr algn="just"/>
            <a:r>
              <a:rPr lang="ru-RU" b="1" dirty="0" err="1">
                <a:latin typeface="Times New Roman" panose="02020603050405020304" pitchFamily="18" charset="0"/>
                <a:cs typeface="Times New Roman" panose="02020603050405020304" pitchFamily="18" charset="0"/>
              </a:rPr>
              <a:t>Мемлекеттік</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қызметті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көрсету</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үшін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көрсетілетін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қызметті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алушыдан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талап</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етілетін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құжаттар</a:t>
            </a:r>
            <a:r>
              <a:rPr lang="ru-RU" b="1" dirty="0">
                <a:latin typeface="Times New Roman" panose="02020603050405020304" pitchFamily="18" charset="0"/>
                <a:cs typeface="Times New Roman" panose="02020603050405020304" pitchFamily="18" charset="0"/>
              </a:rPr>
              <a:t> мен </a:t>
            </a:r>
            <a:r>
              <a:rPr lang="ru-RU" b="1" dirty="0" err="1">
                <a:latin typeface="Times New Roman" panose="02020603050405020304" pitchFamily="18" charset="0"/>
                <a:cs typeface="Times New Roman" panose="02020603050405020304" pitchFamily="18" charset="0"/>
              </a:rPr>
              <a:t>мәліметтердің</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тізбесі</a:t>
            </a:r>
            <a:endParaRPr lang="ru-RU" b="1" dirty="0">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xmlns="" id="{A11217D2-7227-4132-B851-72CA08FC62E8}"/>
              </a:ext>
            </a:extLst>
          </p:cNvPr>
          <p:cNvSpPr/>
          <p:nvPr/>
        </p:nvSpPr>
        <p:spPr>
          <a:xfrm>
            <a:off x="830510" y="902825"/>
            <a:ext cx="4750852" cy="369332"/>
          </a:xfrm>
          <a:prstGeom prst="rect">
            <a:avLst/>
          </a:prstGeom>
        </p:spPr>
        <p:txBody>
          <a:bodyPr wrap="none">
            <a:spAutoFit/>
          </a:bodyPr>
          <a:lstStyle/>
          <a:p>
            <a:r>
              <a:rPr lang="kk-KZ" i="1">
                <a:latin typeface="Times New Roman" panose="02020603050405020304" pitchFamily="18" charset="0"/>
                <a:ea typeface="Calibri" panose="020F0502020204030204" pitchFamily="34" charset="0"/>
              </a:rPr>
              <a:t>Мемлекет жер учаскесіне құқық берген кезде:</a:t>
            </a:r>
            <a:endParaRPr lang="ru-RU" dirty="0"/>
          </a:p>
        </p:txBody>
      </p:sp>
      <p:sp>
        <p:nvSpPr>
          <p:cNvPr id="2" name="Прямоугольник 1">
            <a:extLst>
              <a:ext uri="{FF2B5EF4-FFF2-40B4-BE49-F238E27FC236}">
                <a16:creationId xmlns:a16="http://schemas.microsoft.com/office/drawing/2014/main" xmlns="" id="{18A556B3-56EA-4307-9538-22B8AA9BF9E8}"/>
              </a:ext>
            </a:extLst>
          </p:cNvPr>
          <p:cNvSpPr/>
          <p:nvPr/>
        </p:nvSpPr>
        <p:spPr>
          <a:xfrm>
            <a:off x="977878" y="2844224"/>
            <a:ext cx="3636067" cy="1169551"/>
          </a:xfrm>
          <a:prstGeom prst="rect">
            <a:avLst/>
          </a:prstGeom>
        </p:spPr>
        <p:txBody>
          <a:bodyPr wrap="square">
            <a:spAutoFit/>
          </a:bodyPr>
          <a:lstStyle/>
          <a:p>
            <a:pPr lvl="0" algn="just">
              <a:spcAft>
                <a:spcPts val="0"/>
              </a:spcAft>
            </a:pPr>
            <a:r>
              <a:rPr lang="kk-KZ" sz="1400" dirty="0">
                <a:latin typeface="Times New Roman" panose="02020603050405020304" pitchFamily="18" charset="0"/>
                <a:ea typeface="Calibri" panose="020F0502020204030204" pitchFamily="34" charset="0"/>
              </a:rPr>
              <a:t>              </a:t>
            </a:r>
            <a:r>
              <a:rPr lang="kk-KZ" sz="1400" dirty="0">
                <a:solidFill>
                  <a:srgbClr val="FF0000"/>
                </a:solidFill>
                <a:latin typeface="Times New Roman" panose="02020603050405020304" pitchFamily="18" charset="0"/>
                <a:ea typeface="Calibri" panose="020F0502020204030204" pitchFamily="34" charset="0"/>
              </a:rPr>
              <a:t>7</a:t>
            </a:r>
            <a:r>
              <a:rPr lang="kk-KZ" sz="1400" dirty="0">
                <a:latin typeface="Times New Roman" panose="02020603050405020304" pitchFamily="18" charset="0"/>
                <a:ea typeface="Calibri" panose="020F0502020204030204" pitchFamily="34" charset="0"/>
              </a:rPr>
              <a:t> </a:t>
            </a:r>
            <a:r>
              <a:rPr lang="kk-KZ" sz="1400" spc="10" dirty="0">
                <a:solidFill>
                  <a:srgbClr val="000000"/>
                </a:solidFill>
                <a:latin typeface="Times New Roman" panose="02020603050405020304" pitchFamily="18" charset="0"/>
                <a:ea typeface="Times New Roman" panose="02020603050405020304" pitchFamily="18" charset="0"/>
              </a:rPr>
              <a:t>жер учаскесін сатып алу-сату (жалдау) шартының көшірмесі (жер учаскесін сату (жалдау) кезінде) (құжаттардың көшірмелерін салыстыру үшін түпнұсқа);</a:t>
            </a:r>
            <a:endParaRPr lang="ru-RU" sz="1100" dirty="0">
              <a:latin typeface="Times New Roman" panose="02020603050405020304" pitchFamily="18" charset="0"/>
              <a:ea typeface="Times New Roman" panose="02020603050405020304" pitchFamily="18" charset="0"/>
            </a:endParaRPr>
          </a:p>
        </p:txBody>
      </p:sp>
      <p:pic>
        <p:nvPicPr>
          <p:cNvPr id="5" name="Рисунок 4">
            <a:extLst>
              <a:ext uri="{FF2B5EF4-FFF2-40B4-BE49-F238E27FC236}">
                <a16:creationId xmlns:a16="http://schemas.microsoft.com/office/drawing/2014/main" xmlns="" id="{B9CA953D-9441-4F14-868A-1271D0217F1E}"/>
              </a:ext>
            </a:extLst>
          </p:cNvPr>
          <p:cNvPicPr>
            <a:picLocks noChangeAspect="1"/>
          </p:cNvPicPr>
          <p:nvPr/>
        </p:nvPicPr>
        <p:blipFill rotWithShape="1">
          <a:blip r:embed="rId2"/>
          <a:srcRect l="33784" t="8931" r="31812" b="5199"/>
          <a:stretch/>
        </p:blipFill>
        <p:spPr>
          <a:xfrm>
            <a:off x="6392411" y="759663"/>
            <a:ext cx="4194496" cy="5889072"/>
          </a:xfrm>
          <a:prstGeom prst="rect">
            <a:avLst/>
          </a:prstGeom>
        </p:spPr>
      </p:pic>
    </p:spTree>
    <p:extLst>
      <p:ext uri="{BB962C8B-B14F-4D97-AF65-F5344CB8AC3E}">
        <p14:creationId xmlns:p14="http://schemas.microsoft.com/office/powerpoint/2010/main" val="4117280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B7BAE0C-C742-42FE-8A1B-C41E62FAA892}"/>
              </a:ext>
            </a:extLst>
          </p:cNvPr>
          <p:cNvSpPr/>
          <p:nvPr/>
        </p:nvSpPr>
        <p:spPr>
          <a:xfrm>
            <a:off x="830510" y="281111"/>
            <a:ext cx="11123802" cy="646331"/>
          </a:xfrm>
          <a:prstGeom prst="rect">
            <a:avLst/>
          </a:prstGeom>
        </p:spPr>
        <p:txBody>
          <a:bodyPr wrap="square">
            <a:spAutoFit/>
          </a:bodyPr>
          <a:lstStyle/>
          <a:p>
            <a:pPr algn="just"/>
            <a:r>
              <a:rPr lang="ru-RU" b="1" dirty="0" err="1">
                <a:latin typeface="Times New Roman" panose="02020603050405020304" pitchFamily="18" charset="0"/>
                <a:cs typeface="Times New Roman" panose="02020603050405020304" pitchFamily="18" charset="0"/>
              </a:rPr>
              <a:t>Мемлекеттік</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қызметті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көрсету</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үшін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көрсетілетін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қызметті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алушыдан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талап</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етілетін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құжаттар</a:t>
            </a:r>
            <a:r>
              <a:rPr lang="ru-RU" b="1" dirty="0">
                <a:latin typeface="Times New Roman" panose="02020603050405020304" pitchFamily="18" charset="0"/>
                <a:cs typeface="Times New Roman" panose="02020603050405020304" pitchFamily="18" charset="0"/>
              </a:rPr>
              <a:t> мен </a:t>
            </a:r>
            <a:r>
              <a:rPr lang="ru-RU" b="1" dirty="0" err="1">
                <a:latin typeface="Times New Roman" panose="02020603050405020304" pitchFamily="18" charset="0"/>
                <a:cs typeface="Times New Roman" panose="02020603050405020304" pitchFamily="18" charset="0"/>
              </a:rPr>
              <a:t>мәліметтердің</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тізбесі</a:t>
            </a:r>
            <a:endParaRPr lang="ru-RU" b="1" dirty="0">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xmlns="" id="{A11217D2-7227-4132-B851-72CA08FC62E8}"/>
              </a:ext>
            </a:extLst>
          </p:cNvPr>
          <p:cNvSpPr/>
          <p:nvPr/>
        </p:nvSpPr>
        <p:spPr>
          <a:xfrm>
            <a:off x="830510" y="902825"/>
            <a:ext cx="4750852" cy="369332"/>
          </a:xfrm>
          <a:prstGeom prst="rect">
            <a:avLst/>
          </a:prstGeom>
        </p:spPr>
        <p:txBody>
          <a:bodyPr wrap="none">
            <a:spAutoFit/>
          </a:bodyPr>
          <a:lstStyle/>
          <a:p>
            <a:r>
              <a:rPr lang="kk-KZ" i="1">
                <a:latin typeface="Times New Roman" panose="02020603050405020304" pitchFamily="18" charset="0"/>
                <a:ea typeface="Calibri" panose="020F0502020204030204" pitchFamily="34" charset="0"/>
              </a:rPr>
              <a:t>Мемлекет жер учаскесіне құқық берген кезде:</a:t>
            </a:r>
            <a:endParaRPr lang="ru-RU" dirty="0"/>
          </a:p>
        </p:txBody>
      </p:sp>
      <p:sp>
        <p:nvSpPr>
          <p:cNvPr id="2" name="Прямоугольник 1">
            <a:extLst>
              <a:ext uri="{FF2B5EF4-FFF2-40B4-BE49-F238E27FC236}">
                <a16:creationId xmlns:a16="http://schemas.microsoft.com/office/drawing/2014/main" xmlns="" id="{18A556B3-56EA-4307-9538-22B8AA9BF9E8}"/>
              </a:ext>
            </a:extLst>
          </p:cNvPr>
          <p:cNvSpPr/>
          <p:nvPr/>
        </p:nvSpPr>
        <p:spPr>
          <a:xfrm>
            <a:off x="977878" y="2844224"/>
            <a:ext cx="3636067" cy="2846933"/>
          </a:xfrm>
          <a:prstGeom prst="rect">
            <a:avLst/>
          </a:prstGeom>
        </p:spPr>
        <p:txBody>
          <a:bodyPr wrap="square">
            <a:spAutoFit/>
          </a:bodyPr>
          <a:lstStyle/>
          <a:p>
            <a:pPr lvl="0" algn="just">
              <a:spcAft>
                <a:spcPts val="0"/>
              </a:spcAft>
            </a:pPr>
            <a:r>
              <a:rPr lang="kk-KZ" sz="1400" dirty="0">
                <a:solidFill>
                  <a:srgbClr val="FF0000"/>
                </a:solidFill>
                <a:latin typeface="Times New Roman" panose="02020603050405020304" pitchFamily="18" charset="0"/>
                <a:ea typeface="Calibri" panose="020F0502020204030204" pitchFamily="34" charset="0"/>
              </a:rPr>
              <a:t>    </a:t>
            </a:r>
            <a:r>
              <a:rPr lang="kk-KZ" sz="1400" spc="10" dirty="0">
                <a:solidFill>
                  <a:srgbClr val="FF0000"/>
                </a:solidFill>
                <a:latin typeface="Times New Roman" panose="02020603050405020304" pitchFamily="18" charset="0"/>
                <a:ea typeface="Times New Roman" panose="02020603050405020304" pitchFamily="18" charset="0"/>
              </a:rPr>
              <a:t>8.</a:t>
            </a:r>
            <a:r>
              <a:rPr lang="kk-KZ" sz="1400" spc="10" dirty="0">
                <a:solidFill>
                  <a:srgbClr val="000000"/>
                </a:solidFill>
                <a:latin typeface="Times New Roman" panose="02020603050405020304" pitchFamily="18" charset="0"/>
                <a:ea typeface="Times New Roman" panose="02020603050405020304" pitchFamily="18" charset="0"/>
              </a:rPr>
              <a:t>	 жүргізілген жер учаскесін сатып алу (мемлекет жер учаскесін сатқан кезде, жер учаскесін жалдау құқығын сатып алған кезде) бағасын төлеу туралы төлем құжатының көшірмесі (жеке тұлғалар үшін – түбіртек, заңды тұлғалар үшін ̶ төлем тапсырмасы) (құжаттардың көшірмелерін салыстыру үшін түпнұсқа);</a:t>
            </a:r>
          </a:p>
          <a:p>
            <a:pPr lvl="0" algn="just">
              <a:spcAft>
                <a:spcPts val="0"/>
              </a:spcAft>
            </a:pPr>
            <a:r>
              <a:rPr lang="kk-KZ" sz="1400" spc="10" dirty="0">
                <a:solidFill>
                  <a:srgbClr val="FF0000"/>
                </a:solidFill>
                <a:latin typeface="Times New Roman" panose="02020603050405020304" pitchFamily="18" charset="0"/>
                <a:ea typeface="Times New Roman" panose="02020603050405020304" pitchFamily="18" charset="0"/>
              </a:rPr>
              <a:t>9.</a:t>
            </a:r>
            <a:r>
              <a:rPr lang="kk-KZ" sz="1400" spc="10" dirty="0">
                <a:solidFill>
                  <a:srgbClr val="000000"/>
                </a:solidFill>
                <a:latin typeface="Times New Roman" panose="02020603050405020304" pitchFamily="18" charset="0"/>
                <a:ea typeface="Times New Roman" panose="02020603050405020304" pitchFamily="18" charset="0"/>
              </a:rPr>
              <a:t>	көрсетілетін қызметке ақы төленгені туралы төлем құжаты (түбіртек), ЭҮТШ арқылы төленген жағдайларды қоспағанда.</a:t>
            </a:r>
          </a:p>
          <a:p>
            <a:pPr lvl="0" algn="just">
              <a:spcAft>
                <a:spcPts val="0"/>
              </a:spcAft>
            </a:pPr>
            <a:endParaRPr lang="ru-RU" sz="1100" dirty="0">
              <a:latin typeface="Times New Roman" panose="02020603050405020304" pitchFamily="18" charset="0"/>
              <a:ea typeface="Times New Roman" panose="02020603050405020304" pitchFamily="18" charset="0"/>
            </a:endParaRPr>
          </a:p>
        </p:txBody>
      </p:sp>
      <p:pic>
        <p:nvPicPr>
          <p:cNvPr id="6" name="Рисунок 5">
            <a:extLst>
              <a:ext uri="{FF2B5EF4-FFF2-40B4-BE49-F238E27FC236}">
                <a16:creationId xmlns:a16="http://schemas.microsoft.com/office/drawing/2014/main" xmlns="" id="{8920C539-EF5C-4411-9FF5-304BCEBBCAEC}"/>
              </a:ext>
            </a:extLst>
          </p:cNvPr>
          <p:cNvPicPr>
            <a:picLocks noChangeAspect="1"/>
          </p:cNvPicPr>
          <p:nvPr/>
        </p:nvPicPr>
        <p:blipFill rotWithShape="1">
          <a:blip r:embed="rId2"/>
          <a:srcRect l="36124" t="13523" r="41651" b="4099"/>
          <a:stretch/>
        </p:blipFill>
        <p:spPr>
          <a:xfrm>
            <a:off x="6610640" y="927442"/>
            <a:ext cx="2709644" cy="5649447"/>
          </a:xfrm>
          <a:prstGeom prst="rect">
            <a:avLst/>
          </a:prstGeom>
        </p:spPr>
      </p:pic>
    </p:spTree>
    <p:extLst>
      <p:ext uri="{BB962C8B-B14F-4D97-AF65-F5344CB8AC3E}">
        <p14:creationId xmlns:p14="http://schemas.microsoft.com/office/powerpoint/2010/main" val="1489470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B7BAE0C-C742-42FE-8A1B-C41E62FAA892}"/>
              </a:ext>
            </a:extLst>
          </p:cNvPr>
          <p:cNvSpPr/>
          <p:nvPr/>
        </p:nvSpPr>
        <p:spPr>
          <a:xfrm>
            <a:off x="830510" y="281111"/>
            <a:ext cx="11123802" cy="646331"/>
          </a:xfrm>
          <a:prstGeom prst="rect">
            <a:avLst/>
          </a:prstGeom>
        </p:spPr>
        <p:txBody>
          <a:bodyPr wrap="square">
            <a:spAutoFit/>
          </a:bodyPr>
          <a:lstStyle/>
          <a:p>
            <a:pPr algn="just"/>
            <a:r>
              <a:rPr lang="ru-RU" b="1" dirty="0" err="1">
                <a:latin typeface="Times New Roman" panose="02020603050405020304" pitchFamily="18" charset="0"/>
                <a:cs typeface="Times New Roman" panose="02020603050405020304" pitchFamily="18" charset="0"/>
              </a:rPr>
              <a:t>Мемлекеттік</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қызметті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көрсету</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үшін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көрсетілетін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қызметті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алушыдан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талап</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етілетін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құжаттар</a:t>
            </a:r>
            <a:r>
              <a:rPr lang="ru-RU" b="1" dirty="0">
                <a:latin typeface="Times New Roman" panose="02020603050405020304" pitchFamily="18" charset="0"/>
                <a:cs typeface="Times New Roman" panose="02020603050405020304" pitchFamily="18" charset="0"/>
              </a:rPr>
              <a:t> мен </a:t>
            </a:r>
            <a:r>
              <a:rPr lang="ru-RU" b="1" dirty="0" err="1">
                <a:latin typeface="Times New Roman" panose="02020603050405020304" pitchFamily="18" charset="0"/>
                <a:cs typeface="Times New Roman" panose="02020603050405020304" pitchFamily="18" charset="0"/>
              </a:rPr>
              <a:t>мәліметтердің</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тізбесі</a:t>
            </a:r>
            <a:endParaRPr lang="ru-RU" b="1" dirty="0">
              <a:latin typeface="Times New Roman" panose="02020603050405020304" pitchFamily="18"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xmlns="" id="{672FCA46-D01E-481C-B260-98BB71004B4E}"/>
              </a:ext>
            </a:extLst>
          </p:cNvPr>
          <p:cNvSpPr/>
          <p:nvPr/>
        </p:nvSpPr>
        <p:spPr>
          <a:xfrm>
            <a:off x="598414" y="1020515"/>
            <a:ext cx="6096000" cy="523220"/>
          </a:xfrm>
          <a:prstGeom prst="rect">
            <a:avLst/>
          </a:prstGeom>
        </p:spPr>
        <p:txBody>
          <a:bodyPr>
            <a:spAutoFit/>
          </a:bodyPr>
          <a:lstStyle/>
          <a:p>
            <a:pPr marL="457200" lvl="0" indent="450215" algn="just"/>
            <a:r>
              <a:rPr lang="kk-KZ" sz="1400" i="1" spc="10" dirty="0">
                <a:solidFill>
                  <a:srgbClr val="000000"/>
                </a:solidFill>
                <a:latin typeface="Times New Roman" panose="02020603050405020304" pitchFamily="18" charset="0"/>
                <a:ea typeface="Times New Roman" panose="02020603050405020304" pitchFamily="18" charset="0"/>
              </a:rPr>
              <a:t>Бұрын жер пайдалануға берілген жер учаскесін жеке меншікке сатып алу кезінде</a:t>
            </a:r>
            <a:r>
              <a:rPr lang="kk-KZ" sz="1400" spc="10" dirty="0">
                <a:solidFill>
                  <a:srgbClr val="000000"/>
                </a:solidFill>
                <a:latin typeface="Times New Roman" panose="02020603050405020304" pitchFamily="18" charset="0"/>
                <a:ea typeface="Times New Roman" panose="02020603050405020304" pitchFamily="18" charset="0"/>
              </a:rPr>
              <a:t> </a:t>
            </a:r>
            <a:endParaRPr lang="ru-RU" sz="1400" dirty="0">
              <a:solidFill>
                <a:prstClr val="black"/>
              </a:solidFill>
              <a:latin typeface="Times New Roman" panose="02020603050405020304" pitchFamily="18" charset="0"/>
              <a:ea typeface="Times New Roman" panose="02020603050405020304" pitchFamily="18" charset="0"/>
            </a:endParaRPr>
          </a:p>
        </p:txBody>
      </p:sp>
      <p:sp>
        <p:nvSpPr>
          <p:cNvPr id="9" name="Прямоугольник 8">
            <a:extLst>
              <a:ext uri="{FF2B5EF4-FFF2-40B4-BE49-F238E27FC236}">
                <a16:creationId xmlns:a16="http://schemas.microsoft.com/office/drawing/2014/main" xmlns="" id="{8A54DA32-10FF-4E4C-AFC1-5C51D8199B80}"/>
              </a:ext>
            </a:extLst>
          </p:cNvPr>
          <p:cNvSpPr/>
          <p:nvPr/>
        </p:nvSpPr>
        <p:spPr>
          <a:xfrm>
            <a:off x="296411" y="1939603"/>
            <a:ext cx="6096000" cy="1200329"/>
          </a:xfrm>
          <a:prstGeom prst="rect">
            <a:avLst/>
          </a:prstGeom>
        </p:spPr>
        <p:txBody>
          <a:bodyPr>
            <a:spAutoFit/>
          </a:bodyPr>
          <a:lstStyle/>
          <a:p>
            <a:pPr marL="457200" indent="450215" algn="just">
              <a:spcAft>
                <a:spcPts val="0"/>
              </a:spcAft>
            </a:pPr>
            <a:r>
              <a:rPr lang="kk-KZ" spc="10" dirty="0">
                <a:solidFill>
                  <a:srgbClr val="000000"/>
                </a:solidFill>
                <a:latin typeface="Times New Roman" panose="02020603050405020304" pitchFamily="18" charset="0"/>
                <a:ea typeface="Times New Roman" panose="02020603050405020304" pitchFamily="18" charset="0"/>
              </a:rPr>
              <a:t>көрсетілетін қызметті алушы мемлекеттік қызмет көрсету үшін жоғарыда көрсетілген тізбедегі 1), 2), 3), 7), 8) және 9) тармақшаларында көрсетілген құжаттарды береді.</a:t>
            </a:r>
            <a:endParaRPr lang="ru-RU"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66661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B7BAE0C-C742-42FE-8A1B-C41E62FAA892}"/>
              </a:ext>
            </a:extLst>
          </p:cNvPr>
          <p:cNvSpPr/>
          <p:nvPr/>
        </p:nvSpPr>
        <p:spPr>
          <a:xfrm>
            <a:off x="830510" y="281111"/>
            <a:ext cx="11123802" cy="646331"/>
          </a:xfrm>
          <a:prstGeom prst="rect">
            <a:avLst/>
          </a:prstGeom>
        </p:spPr>
        <p:txBody>
          <a:bodyPr wrap="square">
            <a:spAutoFit/>
          </a:bodyPr>
          <a:lstStyle/>
          <a:p>
            <a:pPr algn="just"/>
            <a:r>
              <a:rPr lang="ru-RU" b="1" dirty="0" err="1">
                <a:latin typeface="Times New Roman" panose="02020603050405020304" pitchFamily="18" charset="0"/>
                <a:cs typeface="Times New Roman" panose="02020603050405020304" pitchFamily="18" charset="0"/>
              </a:rPr>
              <a:t>Мемлекеттік</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қызметті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көрсету</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үшін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көрсетілетін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қызметті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алушыдан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талап</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етілетін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құжаттар</a:t>
            </a:r>
            <a:r>
              <a:rPr lang="ru-RU" b="1" dirty="0">
                <a:latin typeface="Times New Roman" panose="02020603050405020304" pitchFamily="18" charset="0"/>
                <a:cs typeface="Times New Roman" panose="02020603050405020304" pitchFamily="18" charset="0"/>
              </a:rPr>
              <a:t> мен </a:t>
            </a:r>
            <a:r>
              <a:rPr lang="ru-RU" b="1" dirty="0" err="1">
                <a:latin typeface="Times New Roman" panose="02020603050405020304" pitchFamily="18" charset="0"/>
                <a:cs typeface="Times New Roman" panose="02020603050405020304" pitchFamily="18" charset="0"/>
              </a:rPr>
              <a:t>мәліметтердің</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тізбесі</a:t>
            </a:r>
            <a:endParaRPr lang="ru-RU" b="1" dirty="0">
              <a:latin typeface="Times New Roman" panose="02020603050405020304" pitchFamily="18"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xmlns="" id="{672FCA46-D01E-481C-B260-98BB71004B4E}"/>
              </a:ext>
            </a:extLst>
          </p:cNvPr>
          <p:cNvSpPr/>
          <p:nvPr/>
        </p:nvSpPr>
        <p:spPr>
          <a:xfrm>
            <a:off x="598414" y="1020515"/>
            <a:ext cx="6096000" cy="523220"/>
          </a:xfrm>
          <a:prstGeom prst="rect">
            <a:avLst/>
          </a:prstGeom>
        </p:spPr>
        <p:txBody>
          <a:bodyPr>
            <a:spAutoFit/>
          </a:bodyPr>
          <a:lstStyle/>
          <a:p>
            <a:pPr marL="457200" lvl="0" indent="450215" algn="just"/>
            <a:r>
              <a:rPr lang="kk-KZ" sz="1400" i="1" spc="10" dirty="0">
                <a:solidFill>
                  <a:srgbClr val="000000"/>
                </a:solidFill>
                <a:latin typeface="Times New Roman" panose="02020603050405020304" pitchFamily="18" charset="0"/>
                <a:ea typeface="Times New Roman" panose="02020603050405020304" pitchFamily="18" charset="0"/>
              </a:rPr>
              <a:t>Жер учаскесінің сәйкестендіру сипаттамалары өзгерген жағдайларда жер учаскесіне актіні ауыстырған кезде</a:t>
            </a:r>
          </a:p>
        </p:txBody>
      </p:sp>
      <p:sp>
        <p:nvSpPr>
          <p:cNvPr id="2" name="Прямоугольник 1">
            <a:extLst>
              <a:ext uri="{FF2B5EF4-FFF2-40B4-BE49-F238E27FC236}">
                <a16:creationId xmlns:a16="http://schemas.microsoft.com/office/drawing/2014/main" xmlns="" id="{D27AADEA-9028-4052-A680-DF2B5B0DC277}"/>
              </a:ext>
            </a:extLst>
          </p:cNvPr>
          <p:cNvSpPr/>
          <p:nvPr/>
        </p:nvSpPr>
        <p:spPr>
          <a:xfrm>
            <a:off x="1043031" y="1734786"/>
            <a:ext cx="6096000" cy="3539430"/>
          </a:xfrm>
          <a:prstGeom prst="rect">
            <a:avLst/>
          </a:prstGeom>
        </p:spPr>
        <p:txBody>
          <a:bodyPr>
            <a:spAutoFit/>
          </a:bodyPr>
          <a:lstStyle/>
          <a:p>
            <a:pPr indent="449580" algn="just">
              <a:spcAft>
                <a:spcPts val="0"/>
              </a:spcAft>
            </a:pPr>
            <a:r>
              <a:rPr lang="kk-KZ" sz="1400" spc="10" dirty="0">
                <a:solidFill>
                  <a:srgbClr val="000000"/>
                </a:solidFill>
                <a:latin typeface="Times New Roman" panose="02020603050405020304" pitchFamily="18" charset="0"/>
                <a:ea typeface="Times New Roman" panose="02020603050405020304" pitchFamily="18" charset="0"/>
              </a:rPr>
              <a:t>Жер учаскесінің сәйкестендіру сипаттамалары өзгерген жағдайларда жер учаскесіне актіні ауыстырған кезде көрсетілетін қызметті алушы жоғарыда көрсетілген тізбедегі 1), 2), 4) және 9) тармақшаларында көрсетілген құжаттарды және жер учаскесіне құқық белгілейтін құжаттың көшірмесін, жер учаскесіне ауыртпалық түскен жағдайда, сондай-ақ координаттары болмаған кезде үшінші тұлғалардан рұқсатты ұсынады және жоғырыда көрсетілген тізбенің осы тармағындағы 5) тармақшада көрсетілген құжаттар қоса беріледі;</a:t>
            </a:r>
            <a:endParaRPr lang="ru-RU" sz="1400" dirty="0">
              <a:latin typeface="Times New Roman" panose="02020603050405020304" pitchFamily="18" charset="0"/>
              <a:ea typeface="Times New Roman" panose="02020603050405020304" pitchFamily="18" charset="0"/>
            </a:endParaRPr>
          </a:p>
          <a:p>
            <a:pPr indent="449580" algn="just">
              <a:spcAft>
                <a:spcPts val="0"/>
              </a:spcAft>
            </a:pPr>
            <a:r>
              <a:rPr lang="kk-KZ" sz="1400" u="sng" dirty="0">
                <a:latin typeface="Times New Roman" panose="02020603050405020304" pitchFamily="18" charset="0"/>
                <a:ea typeface="Calibri" panose="020F0502020204030204" pitchFamily="34" charset="0"/>
              </a:rPr>
              <a:t>жер учаскесіне құқық белгілейтін құжат – олардың негізінде жер учаскесіне құқықтар туындайтын, өзгертілетін немесе тоқтатылатын заңды фактілердің (заңды құрамдардың) басталғанын растайтын құжат, оның ішінде шарттар, соттардың шешімдері, атқарушы органдардың құқықтық актілері, мұрагерлікке құқық туралы куәлік, меншік құқығындағы немесе уақытша өтеулі жер пайдалану (жалдау) құқығын сатып алған жер учаскесі бар мемлекеттік емес заңды тұлғаларды қайта ұйымдастыру кезіндегі табыстау актісі немесе бөлу теңгерімі.</a:t>
            </a:r>
            <a:endParaRPr lang="ru-RU" sz="1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3019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B7BAE0C-C742-42FE-8A1B-C41E62FAA892}"/>
              </a:ext>
            </a:extLst>
          </p:cNvPr>
          <p:cNvSpPr/>
          <p:nvPr/>
        </p:nvSpPr>
        <p:spPr>
          <a:xfrm>
            <a:off x="830510" y="281111"/>
            <a:ext cx="11123802" cy="646331"/>
          </a:xfrm>
          <a:prstGeom prst="rect">
            <a:avLst/>
          </a:prstGeom>
        </p:spPr>
        <p:txBody>
          <a:bodyPr wrap="square">
            <a:spAutoFit/>
          </a:bodyPr>
          <a:lstStyle/>
          <a:p>
            <a:pPr algn="just"/>
            <a:r>
              <a:rPr lang="ru-RU" b="1" dirty="0" err="1">
                <a:latin typeface="Times New Roman" panose="02020603050405020304" pitchFamily="18" charset="0"/>
                <a:cs typeface="Times New Roman" panose="02020603050405020304" pitchFamily="18" charset="0"/>
              </a:rPr>
              <a:t>Мемлекеттік</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қызметті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көрсету</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үшін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көрсетілетін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қызметті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алушыдан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талап</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етілетін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құжаттар</a:t>
            </a:r>
            <a:r>
              <a:rPr lang="ru-RU" b="1" dirty="0">
                <a:latin typeface="Times New Roman" panose="02020603050405020304" pitchFamily="18" charset="0"/>
                <a:cs typeface="Times New Roman" panose="02020603050405020304" pitchFamily="18" charset="0"/>
              </a:rPr>
              <a:t> мен </a:t>
            </a:r>
            <a:r>
              <a:rPr lang="ru-RU" b="1" dirty="0" err="1">
                <a:latin typeface="Times New Roman" panose="02020603050405020304" pitchFamily="18" charset="0"/>
                <a:cs typeface="Times New Roman" panose="02020603050405020304" pitchFamily="18" charset="0"/>
              </a:rPr>
              <a:t>мәліметтердің</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тізбесі</a:t>
            </a:r>
            <a:endParaRPr lang="ru-RU" b="1"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8A88E1AC-94D5-4091-92FE-82822DA894EA}"/>
              </a:ext>
            </a:extLst>
          </p:cNvPr>
          <p:cNvPicPr>
            <a:picLocks noChangeAspect="1"/>
          </p:cNvPicPr>
          <p:nvPr/>
        </p:nvPicPr>
        <p:blipFill>
          <a:blip r:embed="rId2"/>
          <a:stretch>
            <a:fillRect/>
          </a:stretch>
        </p:blipFill>
        <p:spPr>
          <a:xfrm>
            <a:off x="632817" y="1556081"/>
            <a:ext cx="6295644" cy="409956"/>
          </a:xfrm>
          <a:prstGeom prst="rect">
            <a:avLst/>
          </a:prstGeom>
        </p:spPr>
      </p:pic>
      <p:sp>
        <p:nvSpPr>
          <p:cNvPr id="2" name="Прямоугольник 1">
            <a:extLst>
              <a:ext uri="{FF2B5EF4-FFF2-40B4-BE49-F238E27FC236}">
                <a16:creationId xmlns:a16="http://schemas.microsoft.com/office/drawing/2014/main" xmlns="" id="{CF9BD12C-3258-4EDE-86C6-FF571B1B291E}"/>
              </a:ext>
            </a:extLst>
          </p:cNvPr>
          <p:cNvSpPr/>
          <p:nvPr/>
        </p:nvSpPr>
        <p:spPr>
          <a:xfrm>
            <a:off x="732639" y="2594676"/>
            <a:ext cx="6096000" cy="1815882"/>
          </a:xfrm>
          <a:prstGeom prst="rect">
            <a:avLst/>
          </a:prstGeom>
        </p:spPr>
        <p:txBody>
          <a:bodyPr>
            <a:spAutoFit/>
          </a:bodyPr>
          <a:lstStyle/>
          <a:p>
            <a:pPr indent="449580" algn="just">
              <a:spcAft>
                <a:spcPts val="0"/>
              </a:spcAft>
            </a:pPr>
            <a:r>
              <a:rPr lang="kk-KZ" sz="1400" dirty="0">
                <a:latin typeface="Times New Roman" panose="02020603050405020304" pitchFamily="18" charset="0"/>
                <a:ea typeface="Calibri" panose="020F0502020204030204" pitchFamily="34" charset="0"/>
              </a:rPr>
              <a:t>Қазақстан Республикасының бұрын қолданыста болған заңнамасына сәйкес берілген жер учаскесіне актіні ауыстыру кезінде жер учаскесінің сәйкестендіру сипаттамаларында өзгерістер болмаған жағдайда көрсетілетін қызметті алушы жоғарыда көрсетілген 1), 2) және 9) тармақшаларында көрсетілген құжаттарды және жер учаскесіне құқық белгілейтін құжаттың көшірмесін ұсынады, сондай-ақ жер учаскесінің координаттары болмаған жағдайда жоғарыда көрсетілген тізбенің 5) тармақшасында көрсетілген құжаттар қоса беріледі.</a:t>
            </a:r>
            <a:endParaRPr lang="ru-RU" sz="1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35964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B7BAE0C-C742-42FE-8A1B-C41E62FAA892}"/>
              </a:ext>
            </a:extLst>
          </p:cNvPr>
          <p:cNvSpPr/>
          <p:nvPr/>
        </p:nvSpPr>
        <p:spPr>
          <a:xfrm>
            <a:off x="830510" y="281111"/>
            <a:ext cx="11123802" cy="646331"/>
          </a:xfrm>
          <a:prstGeom prst="rect">
            <a:avLst/>
          </a:prstGeom>
        </p:spPr>
        <p:txBody>
          <a:bodyPr wrap="square">
            <a:spAutoFit/>
          </a:bodyPr>
          <a:lstStyle/>
          <a:p>
            <a:pPr algn="just"/>
            <a:r>
              <a:rPr lang="ru-RU" b="1" dirty="0" err="1">
                <a:latin typeface="Times New Roman" panose="02020603050405020304" pitchFamily="18" charset="0"/>
                <a:cs typeface="Times New Roman" panose="02020603050405020304" pitchFamily="18" charset="0"/>
              </a:rPr>
              <a:t>Мемлекеттік</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қызметті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көрсету</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үшін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көрсетілетін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қызметті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алушыдан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талап</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етілетін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құжаттар</a:t>
            </a:r>
            <a:r>
              <a:rPr lang="ru-RU" b="1" dirty="0">
                <a:latin typeface="Times New Roman" panose="02020603050405020304" pitchFamily="18" charset="0"/>
                <a:cs typeface="Times New Roman" panose="02020603050405020304" pitchFamily="18" charset="0"/>
              </a:rPr>
              <a:t> мен </a:t>
            </a:r>
            <a:r>
              <a:rPr lang="ru-RU" b="1" dirty="0" err="1">
                <a:latin typeface="Times New Roman" panose="02020603050405020304" pitchFamily="18" charset="0"/>
                <a:cs typeface="Times New Roman" panose="02020603050405020304" pitchFamily="18" charset="0"/>
              </a:rPr>
              <a:t>мәліметтердің</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тізбесі</a:t>
            </a:r>
            <a:endParaRPr lang="ru-RU" b="1" dirty="0">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xmlns="" id="{3022B476-763D-4D18-8DB9-4961384CDBED}"/>
              </a:ext>
            </a:extLst>
          </p:cNvPr>
          <p:cNvPicPr>
            <a:picLocks noChangeAspect="1"/>
          </p:cNvPicPr>
          <p:nvPr/>
        </p:nvPicPr>
        <p:blipFill>
          <a:blip r:embed="rId2"/>
          <a:stretch>
            <a:fillRect/>
          </a:stretch>
        </p:blipFill>
        <p:spPr>
          <a:xfrm>
            <a:off x="449466" y="1603473"/>
            <a:ext cx="6175783" cy="597460"/>
          </a:xfrm>
          <a:prstGeom prst="rect">
            <a:avLst/>
          </a:prstGeom>
        </p:spPr>
      </p:pic>
      <p:sp>
        <p:nvSpPr>
          <p:cNvPr id="5" name="Прямоугольник 4">
            <a:extLst>
              <a:ext uri="{FF2B5EF4-FFF2-40B4-BE49-F238E27FC236}">
                <a16:creationId xmlns:a16="http://schemas.microsoft.com/office/drawing/2014/main" xmlns="" id="{CD5609F0-0841-4A0C-8F9B-F21012A9A09E}"/>
              </a:ext>
            </a:extLst>
          </p:cNvPr>
          <p:cNvSpPr/>
          <p:nvPr/>
        </p:nvSpPr>
        <p:spPr>
          <a:xfrm>
            <a:off x="615193" y="2474893"/>
            <a:ext cx="6096000" cy="954107"/>
          </a:xfrm>
          <a:prstGeom prst="rect">
            <a:avLst/>
          </a:prstGeom>
        </p:spPr>
        <p:txBody>
          <a:bodyPr>
            <a:spAutoFit/>
          </a:bodyPr>
          <a:lstStyle/>
          <a:p>
            <a:pPr indent="449580" algn="just">
              <a:spcAft>
                <a:spcPts val="0"/>
              </a:spcAft>
            </a:pPr>
            <a:r>
              <a:rPr lang="kk-KZ" sz="1400" spc="10" dirty="0">
                <a:solidFill>
                  <a:srgbClr val="000000"/>
                </a:solidFill>
                <a:latin typeface="Times New Roman" panose="02020603050405020304" pitchFamily="18" charset="0"/>
                <a:ea typeface="Times New Roman" panose="02020603050405020304" pitchFamily="18" charset="0"/>
              </a:rPr>
              <a:t>Сауда-саттықта (аукциондарда) жергілікті атқарушы органнан мемлекеттік меншіктегі жер учаскесіне құқық алған кезде көрсетілетін қызметті алушы жоғарыда көрсетілген тізбедің 1), 2), 4), 5), 7), 8) және 9-тармақшаларында көрсетiлген құжаттарды ұсынады.</a:t>
            </a:r>
            <a:endParaRPr lang="ru-RU" sz="1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2592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8242" y="3179113"/>
            <a:ext cx="10190408" cy="910107"/>
          </a:xfrm>
        </p:spPr>
        <p:txBody>
          <a:bodyPr>
            <a:normAutofit fontScale="90000"/>
          </a:bodyPr>
          <a:lstStyle/>
          <a:p>
            <a:pPr algn="ctr"/>
            <a:r>
              <a:rPr lang="ru-RU" sz="4000" dirty="0">
                <a:ln>
                  <a:solidFill>
                    <a:schemeClr val="tx1"/>
                  </a:solidFill>
                </a:ln>
                <a:solidFill>
                  <a:srgbClr val="FF0000"/>
                </a:solidFill>
                <a:latin typeface="Times New Roman" panose="02020603050405020304" pitchFamily="18" charset="0"/>
                <a:cs typeface="Times New Roman" panose="02020603050405020304" pitchFamily="18" charset="0"/>
              </a:rPr>
              <a:t/>
            </a:r>
            <a:br>
              <a:rPr lang="ru-RU" sz="4000" dirty="0">
                <a:ln>
                  <a:solidFill>
                    <a:schemeClr val="tx1"/>
                  </a:solidFill>
                </a:ln>
                <a:solidFill>
                  <a:srgbClr val="FF0000"/>
                </a:solidFill>
                <a:latin typeface="Times New Roman" panose="02020603050405020304" pitchFamily="18" charset="0"/>
                <a:cs typeface="Times New Roman" panose="02020603050405020304" pitchFamily="18" charset="0"/>
              </a:rPr>
            </a:br>
            <a:r>
              <a:rPr lang="ru-RU" sz="4000" dirty="0">
                <a:ln>
                  <a:solidFill>
                    <a:schemeClr val="tx1"/>
                  </a:solidFill>
                </a:ln>
                <a:solidFill>
                  <a:srgbClr val="FF0000"/>
                </a:solidFill>
                <a:latin typeface="Times New Roman" panose="02020603050405020304" pitchFamily="18" charset="0"/>
                <a:cs typeface="Times New Roman" panose="02020603050405020304" pitchFamily="18" charset="0"/>
              </a:rPr>
              <a:t>5 </a:t>
            </a:r>
            <a:r>
              <a:rPr lang="ru-RU" sz="4000" dirty="0" err="1">
                <a:ln>
                  <a:solidFill>
                    <a:schemeClr val="tx1"/>
                  </a:solidFill>
                </a:ln>
                <a:solidFill>
                  <a:srgbClr val="FF0000"/>
                </a:solidFill>
                <a:latin typeface="Times New Roman" panose="02020603050405020304" pitchFamily="18" charset="0"/>
                <a:cs typeface="Times New Roman" panose="02020603050405020304" pitchFamily="18" charset="0"/>
              </a:rPr>
              <a:t>дәріс</a:t>
            </a:r>
            <a:r>
              <a:rPr lang="ru-RU" sz="4000" dirty="0">
                <a:ln>
                  <a:solidFill>
                    <a:schemeClr val="tx1"/>
                  </a:solidFill>
                </a:ln>
                <a:solidFill>
                  <a:srgbClr val="FF0000"/>
                </a:solidFill>
                <a:latin typeface="Times New Roman" panose="02020603050405020304" pitchFamily="18" charset="0"/>
                <a:cs typeface="Times New Roman" panose="02020603050405020304" pitchFamily="18" charset="0"/>
              </a:rPr>
              <a:t> </a:t>
            </a:r>
            <a:br>
              <a:rPr lang="ru-RU" sz="4000" dirty="0">
                <a:ln>
                  <a:solidFill>
                    <a:schemeClr val="tx1"/>
                  </a:solidFill>
                </a:ln>
                <a:solidFill>
                  <a:srgbClr val="FF0000"/>
                </a:solidFill>
                <a:latin typeface="Times New Roman" panose="02020603050405020304" pitchFamily="18" charset="0"/>
                <a:cs typeface="Times New Roman" panose="02020603050405020304" pitchFamily="18" charset="0"/>
              </a:rPr>
            </a:br>
            <a:r>
              <a:rPr lang="ru-RU" sz="4000" dirty="0">
                <a:ln>
                  <a:solidFill>
                    <a:schemeClr val="tx1"/>
                  </a:solidFill>
                </a:ln>
                <a:solidFill>
                  <a:srgbClr val="FF0000"/>
                </a:solidFill>
                <a:latin typeface="Times New Roman" panose="02020603050405020304" pitchFamily="18" charset="0"/>
                <a:cs typeface="Times New Roman" panose="02020603050405020304" pitchFamily="18" charset="0"/>
              </a:rPr>
              <a:t>«</a:t>
            </a:r>
            <a:r>
              <a:rPr lang="ru-RU" sz="4000" dirty="0" err="1">
                <a:ln>
                  <a:solidFill>
                    <a:schemeClr val="tx1"/>
                  </a:solidFill>
                </a:ln>
                <a:solidFill>
                  <a:srgbClr val="FF0000"/>
                </a:solidFill>
                <a:latin typeface="Times New Roman" panose="02020603050405020304" pitchFamily="18" charset="0"/>
                <a:cs typeface="Times New Roman" panose="02020603050405020304" pitchFamily="18" charset="0"/>
              </a:rPr>
              <a:t>Жерді</a:t>
            </a:r>
            <a:r>
              <a:rPr lang="ru-RU" sz="4000" dirty="0">
                <a:ln>
                  <a:solidFill>
                    <a:schemeClr val="tx1"/>
                  </a:solidFill>
                </a:ln>
                <a:solidFill>
                  <a:srgbClr val="FF0000"/>
                </a:solidFill>
                <a:latin typeface="Times New Roman" panose="02020603050405020304" pitchFamily="18" charset="0"/>
                <a:cs typeface="Times New Roman" panose="02020603050405020304" pitchFamily="18" charset="0"/>
              </a:rPr>
              <a:t> </a:t>
            </a:r>
            <a:r>
              <a:rPr lang="ru-RU" sz="4000" dirty="0" err="1">
                <a:ln>
                  <a:solidFill>
                    <a:schemeClr val="tx1"/>
                  </a:solidFill>
                </a:ln>
                <a:solidFill>
                  <a:srgbClr val="FF0000"/>
                </a:solidFill>
                <a:latin typeface="Times New Roman" panose="02020603050405020304" pitchFamily="18" charset="0"/>
                <a:cs typeface="Times New Roman" panose="02020603050405020304" pitchFamily="18" charset="0"/>
              </a:rPr>
              <a:t>мемлекеттік</a:t>
            </a:r>
            <a:r>
              <a:rPr lang="ru-RU" sz="4000" dirty="0">
                <a:ln>
                  <a:solidFill>
                    <a:schemeClr val="tx1"/>
                  </a:solidFill>
                </a:ln>
                <a:solidFill>
                  <a:srgbClr val="FF0000"/>
                </a:solidFill>
                <a:latin typeface="Times New Roman" panose="02020603050405020304" pitchFamily="18" charset="0"/>
                <a:cs typeface="Times New Roman" panose="02020603050405020304" pitchFamily="18" charset="0"/>
              </a:rPr>
              <a:t> </a:t>
            </a:r>
            <a:r>
              <a:rPr lang="ru-RU" sz="4000" dirty="0" err="1">
                <a:ln>
                  <a:solidFill>
                    <a:schemeClr val="tx1"/>
                  </a:solidFill>
                </a:ln>
                <a:solidFill>
                  <a:srgbClr val="FF0000"/>
                </a:solidFill>
                <a:latin typeface="Times New Roman" panose="02020603050405020304" pitchFamily="18" charset="0"/>
                <a:cs typeface="Times New Roman" panose="02020603050405020304" pitchFamily="18" charset="0"/>
              </a:rPr>
              <a:t>тіркеу</a:t>
            </a:r>
            <a:r>
              <a:rPr lang="ru-RU" sz="4000" dirty="0">
                <a:ln>
                  <a:solidFill>
                    <a:schemeClr val="tx1"/>
                  </a:solidFill>
                </a:ln>
                <a:solidFill>
                  <a:srgbClr val="FF0000"/>
                </a:solidFill>
                <a:latin typeface="Times New Roman" panose="02020603050405020304" pitchFamily="18" charset="0"/>
                <a:cs typeface="Times New Roman" panose="02020603050405020304" pitchFamily="18" charset="0"/>
              </a:rPr>
              <a:t> және </a:t>
            </a:r>
            <a:r>
              <a:rPr lang="ru-RU" sz="4000" dirty="0" err="1">
                <a:ln>
                  <a:solidFill>
                    <a:schemeClr val="tx1"/>
                  </a:solidFill>
                </a:ln>
                <a:solidFill>
                  <a:srgbClr val="FF0000"/>
                </a:solidFill>
                <a:latin typeface="Times New Roman" panose="02020603050405020304" pitchFamily="18" charset="0"/>
                <a:cs typeface="Times New Roman" panose="02020603050405020304" pitchFamily="18" charset="0"/>
              </a:rPr>
              <a:t>мақсатында</a:t>
            </a:r>
            <a:r>
              <a:rPr lang="ru-RU" sz="4000" dirty="0">
                <a:ln>
                  <a:solidFill>
                    <a:schemeClr val="tx1"/>
                  </a:solidFill>
                </a:ln>
                <a:solidFill>
                  <a:srgbClr val="FF0000"/>
                </a:solidFill>
                <a:latin typeface="Times New Roman" panose="02020603050405020304" pitchFamily="18" charset="0"/>
                <a:cs typeface="Times New Roman" panose="02020603050405020304" pitchFamily="18" charset="0"/>
              </a:rPr>
              <a:t> </a:t>
            </a:r>
            <a:r>
              <a:rPr lang="ru-RU" sz="4000" dirty="0" err="1">
                <a:ln>
                  <a:solidFill>
                    <a:schemeClr val="tx1"/>
                  </a:solidFill>
                </a:ln>
                <a:solidFill>
                  <a:srgbClr val="FF0000"/>
                </a:solidFill>
                <a:latin typeface="Times New Roman" panose="02020603050405020304" pitchFamily="18" charset="0"/>
                <a:cs typeface="Times New Roman" panose="02020603050405020304" pitchFamily="18" charset="0"/>
              </a:rPr>
              <a:t>жер</a:t>
            </a:r>
            <a:r>
              <a:rPr lang="ru-RU" sz="4000" dirty="0">
                <a:ln>
                  <a:solidFill>
                    <a:schemeClr val="tx1"/>
                  </a:solidFill>
                </a:ln>
                <a:solidFill>
                  <a:srgbClr val="FF0000"/>
                </a:solidFill>
                <a:latin typeface="Times New Roman" panose="02020603050405020304" pitchFamily="18" charset="0"/>
                <a:cs typeface="Times New Roman" panose="02020603050405020304" pitchFamily="18" charset="0"/>
              </a:rPr>
              <a:t> </a:t>
            </a:r>
            <a:r>
              <a:rPr lang="ru-RU" sz="4000" dirty="0" err="1">
                <a:ln>
                  <a:solidFill>
                    <a:schemeClr val="tx1"/>
                  </a:solidFill>
                </a:ln>
                <a:solidFill>
                  <a:srgbClr val="FF0000"/>
                </a:solidFill>
                <a:latin typeface="Times New Roman" panose="02020603050405020304" pitchFamily="18" charset="0"/>
                <a:cs typeface="Times New Roman" panose="02020603050405020304" pitchFamily="18" charset="0"/>
              </a:rPr>
              <a:t>учаскесіне</a:t>
            </a:r>
            <a:r>
              <a:rPr lang="ru-RU" sz="4000" dirty="0">
                <a:ln>
                  <a:solidFill>
                    <a:schemeClr val="tx1"/>
                  </a:solidFill>
                </a:ln>
                <a:solidFill>
                  <a:srgbClr val="FF0000"/>
                </a:solidFill>
                <a:latin typeface="Times New Roman" panose="02020603050405020304" pitchFamily="18" charset="0"/>
                <a:cs typeface="Times New Roman" panose="02020603050405020304" pitchFamily="18" charset="0"/>
              </a:rPr>
              <a:t> </a:t>
            </a:r>
            <a:r>
              <a:rPr lang="ru-RU" sz="4000" dirty="0" err="1">
                <a:ln>
                  <a:solidFill>
                    <a:schemeClr val="tx1"/>
                  </a:solidFill>
                </a:ln>
                <a:solidFill>
                  <a:srgbClr val="FF0000"/>
                </a:solidFill>
                <a:latin typeface="Times New Roman" panose="02020603050405020304" pitchFamily="18" charset="0"/>
                <a:cs typeface="Times New Roman" panose="02020603050405020304" pitchFamily="18" charset="0"/>
              </a:rPr>
              <a:t>сәйкестендіру</a:t>
            </a:r>
            <a:r>
              <a:rPr lang="ru-RU" sz="4000" dirty="0">
                <a:ln>
                  <a:solidFill>
                    <a:schemeClr val="tx1"/>
                  </a:solidFill>
                </a:ln>
                <a:solidFill>
                  <a:srgbClr val="FF0000"/>
                </a:solidFill>
                <a:latin typeface="Times New Roman" panose="02020603050405020304" pitchFamily="18" charset="0"/>
                <a:cs typeface="Times New Roman" panose="02020603050405020304" pitchFamily="18" charset="0"/>
              </a:rPr>
              <a:t> </a:t>
            </a:r>
            <a:r>
              <a:rPr lang="ru-RU" sz="4000" dirty="0" err="1">
                <a:ln>
                  <a:solidFill>
                    <a:schemeClr val="tx1"/>
                  </a:solidFill>
                </a:ln>
                <a:solidFill>
                  <a:srgbClr val="FF0000"/>
                </a:solidFill>
                <a:latin typeface="Times New Roman" panose="02020603050405020304" pitchFamily="18" charset="0"/>
                <a:cs typeface="Times New Roman" panose="02020603050405020304" pitchFamily="18" charset="0"/>
              </a:rPr>
              <a:t>құжатын</a:t>
            </a:r>
            <a:r>
              <a:rPr lang="ru-RU" sz="4000" dirty="0">
                <a:ln>
                  <a:solidFill>
                    <a:schemeClr val="tx1"/>
                  </a:solidFill>
                </a:ln>
                <a:solidFill>
                  <a:srgbClr val="FF0000"/>
                </a:solidFill>
                <a:latin typeface="Times New Roman" panose="02020603050405020304" pitchFamily="18" charset="0"/>
                <a:cs typeface="Times New Roman" panose="02020603050405020304" pitchFamily="18" charset="0"/>
              </a:rPr>
              <a:t> </a:t>
            </a:r>
            <a:r>
              <a:rPr lang="ru-RU" sz="4000" dirty="0" err="1">
                <a:ln>
                  <a:solidFill>
                    <a:schemeClr val="tx1"/>
                  </a:solidFill>
                </a:ln>
                <a:solidFill>
                  <a:srgbClr val="FF0000"/>
                </a:solidFill>
                <a:latin typeface="Times New Roman" panose="02020603050405020304" pitchFamily="18" charset="0"/>
                <a:cs typeface="Times New Roman" panose="02020603050405020304" pitchFamily="18" charset="0"/>
              </a:rPr>
              <a:t>дайындау</a:t>
            </a:r>
            <a:r>
              <a:rPr lang="ru-RU" sz="4000" dirty="0">
                <a:ln>
                  <a:solidFill>
                    <a:schemeClr val="tx1"/>
                  </a:solidFill>
                </a:ln>
                <a:solidFill>
                  <a:srgbClr val="FF0000"/>
                </a:solidFill>
                <a:latin typeface="Times New Roman" panose="02020603050405020304" pitchFamily="18" charset="0"/>
                <a:cs typeface="Times New Roman" panose="02020603050405020304" pitchFamily="18" charset="0"/>
              </a:rPr>
              <a:t> және беру </a:t>
            </a:r>
            <a:r>
              <a:rPr lang="ru-RU" sz="4000" dirty="0" err="1">
                <a:ln>
                  <a:solidFill>
                    <a:schemeClr val="tx1"/>
                  </a:solidFill>
                </a:ln>
                <a:solidFill>
                  <a:srgbClr val="FF0000"/>
                </a:solidFill>
                <a:latin typeface="Times New Roman" panose="02020603050405020304" pitchFamily="18" charset="0"/>
                <a:cs typeface="Times New Roman" panose="02020603050405020304" pitchFamily="18" charset="0"/>
              </a:rPr>
              <a:t>мемлекеттік</a:t>
            </a:r>
            <a:r>
              <a:rPr lang="ru-RU" sz="4000" dirty="0">
                <a:ln>
                  <a:solidFill>
                    <a:schemeClr val="tx1"/>
                  </a:solidFill>
                </a:ln>
                <a:solidFill>
                  <a:srgbClr val="FF0000"/>
                </a:solidFill>
                <a:latin typeface="Times New Roman" panose="02020603050405020304" pitchFamily="18" charset="0"/>
                <a:cs typeface="Times New Roman" panose="02020603050405020304" pitchFamily="18" charset="0"/>
              </a:rPr>
              <a:t> </a:t>
            </a:r>
            <a:r>
              <a:rPr lang="ru-RU" sz="4000" dirty="0" err="1">
                <a:ln>
                  <a:solidFill>
                    <a:schemeClr val="tx1"/>
                  </a:solidFill>
                </a:ln>
                <a:solidFill>
                  <a:srgbClr val="FF0000"/>
                </a:solidFill>
                <a:latin typeface="Times New Roman" panose="02020603050405020304" pitchFamily="18" charset="0"/>
                <a:cs typeface="Times New Roman" panose="02020603050405020304" pitchFamily="18" charset="0"/>
              </a:rPr>
              <a:t>қызмет</a:t>
            </a:r>
            <a:r>
              <a:rPr lang="ru-RU" sz="4000" dirty="0">
                <a:ln>
                  <a:solidFill>
                    <a:schemeClr val="tx1"/>
                  </a:solidFill>
                </a:ln>
                <a:solidFill>
                  <a:srgbClr val="FF0000"/>
                </a:solidFill>
                <a:latin typeface="Times New Roman" panose="02020603050405020304" pitchFamily="18" charset="0"/>
                <a:cs typeface="Times New Roman" panose="02020603050405020304" pitchFamily="18" charset="0"/>
              </a:rPr>
              <a:t> </a:t>
            </a:r>
            <a:r>
              <a:rPr lang="ru-RU" sz="4000" dirty="0" err="1">
                <a:ln>
                  <a:solidFill>
                    <a:schemeClr val="tx1"/>
                  </a:solidFill>
                </a:ln>
                <a:solidFill>
                  <a:srgbClr val="FF0000"/>
                </a:solidFill>
                <a:latin typeface="Times New Roman" panose="02020603050405020304" pitchFamily="18" charset="0"/>
                <a:cs typeface="Times New Roman" panose="02020603050405020304" pitchFamily="18" charset="0"/>
              </a:rPr>
              <a:t>көрсету</a:t>
            </a:r>
            <a:r>
              <a:rPr lang="ru-RU" sz="4000" dirty="0">
                <a:ln>
                  <a:solidFill>
                    <a:schemeClr val="tx1"/>
                  </a:solidFill>
                </a:ln>
                <a:solidFill>
                  <a:srgbClr val="FF0000"/>
                </a:solidFill>
                <a:latin typeface="Times New Roman" panose="02020603050405020304" pitchFamily="18" charset="0"/>
                <a:cs typeface="Times New Roman" panose="02020603050405020304" pitchFamily="18" charset="0"/>
              </a:rPr>
              <a:t> </a:t>
            </a:r>
            <a:r>
              <a:rPr lang="ru-RU" sz="4000" dirty="0" err="1">
                <a:ln>
                  <a:solidFill>
                    <a:schemeClr val="tx1"/>
                  </a:solidFill>
                </a:ln>
                <a:solidFill>
                  <a:srgbClr val="FF0000"/>
                </a:solidFill>
                <a:latin typeface="Times New Roman" panose="02020603050405020304" pitchFamily="18" charset="0"/>
                <a:cs typeface="Times New Roman" panose="02020603050405020304" pitchFamily="18" charset="0"/>
              </a:rPr>
              <a:t>тәртібі</a:t>
            </a:r>
            <a:r>
              <a:rPr lang="ru-RU" sz="4000" dirty="0">
                <a:ln>
                  <a:solidFill>
                    <a:schemeClr val="tx1"/>
                  </a:solidFill>
                </a:ln>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65015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8841E7BB-DC54-4BBD-AA3A-B026828CF8EC}"/>
              </a:ext>
            </a:extLst>
          </p:cNvPr>
          <p:cNvSpPr/>
          <p:nvPr/>
        </p:nvSpPr>
        <p:spPr>
          <a:xfrm>
            <a:off x="1298895" y="275411"/>
            <a:ext cx="9594210" cy="830997"/>
          </a:xfrm>
          <a:prstGeom prst="rect">
            <a:avLst/>
          </a:prstGeom>
        </p:spPr>
        <p:txBody>
          <a:bodyPr wrap="square">
            <a:spAutoFit/>
          </a:bodyPr>
          <a:lstStyle/>
          <a:p>
            <a:pPr indent="449580" algn="just">
              <a:spcAft>
                <a:spcPts val="0"/>
              </a:spcAft>
            </a:pPr>
            <a:r>
              <a:rPr lang="kk-KZ" sz="1600" dirty="0">
                <a:latin typeface="Times New Roman" panose="02020603050405020304" pitchFamily="18" charset="0"/>
                <a:ea typeface="Times New Roman" panose="02020603050405020304" pitchFamily="18" charset="0"/>
              </a:rPr>
              <a:t>Жер учаскесіне сәйкестендіру құжаты - жер, құқықтық және қала құрылысы кадастрларын жүргізу мақсатында қажетті, жер учаскесінің сәйкестендіру сипаттамаларын қамтитын құжат. Ол жерге құқықты растайды және мемлекеттік тіркеу үшін негіз болады</a:t>
            </a:r>
            <a:endParaRPr lang="ru-RU" sz="1600" dirty="0">
              <a:latin typeface="Times New Roman" panose="02020603050405020304" pitchFamily="18" charset="0"/>
              <a:ea typeface="Times New Roman" panose="02020603050405020304" pitchFamily="18" charset="0"/>
            </a:endParaRPr>
          </a:p>
        </p:txBody>
      </p:sp>
      <p:pic>
        <p:nvPicPr>
          <p:cNvPr id="7" name="Рисунок 6">
            <a:extLst>
              <a:ext uri="{FF2B5EF4-FFF2-40B4-BE49-F238E27FC236}">
                <a16:creationId xmlns:a16="http://schemas.microsoft.com/office/drawing/2014/main" xmlns="" id="{A1E8AE33-61A8-4977-8C45-7A23052D71EC}"/>
              </a:ext>
            </a:extLst>
          </p:cNvPr>
          <p:cNvPicPr>
            <a:picLocks noChangeAspect="1"/>
          </p:cNvPicPr>
          <p:nvPr/>
        </p:nvPicPr>
        <p:blipFill rotWithShape="1">
          <a:blip r:embed="rId2"/>
          <a:srcRect l="40941" t="16881" r="26513" b="4709"/>
          <a:stretch/>
        </p:blipFill>
        <p:spPr>
          <a:xfrm>
            <a:off x="2491530" y="1371816"/>
            <a:ext cx="2846665" cy="3857744"/>
          </a:xfrm>
          <a:prstGeom prst="rect">
            <a:avLst/>
          </a:prstGeom>
        </p:spPr>
      </p:pic>
      <p:pic>
        <p:nvPicPr>
          <p:cNvPr id="8" name="Рисунок 7">
            <a:extLst>
              <a:ext uri="{FF2B5EF4-FFF2-40B4-BE49-F238E27FC236}">
                <a16:creationId xmlns:a16="http://schemas.microsoft.com/office/drawing/2014/main" xmlns="" id="{A2EA3B4F-C0B7-43BD-857A-1A47055AE3B0}"/>
              </a:ext>
            </a:extLst>
          </p:cNvPr>
          <p:cNvPicPr>
            <a:picLocks noChangeAspect="1"/>
          </p:cNvPicPr>
          <p:nvPr/>
        </p:nvPicPr>
        <p:blipFill rotWithShape="1">
          <a:blip r:embed="rId3"/>
          <a:srcRect l="24289" t="8073" r="40619" b="3731"/>
          <a:stretch/>
        </p:blipFill>
        <p:spPr>
          <a:xfrm>
            <a:off x="6694415" y="1401154"/>
            <a:ext cx="2687273" cy="3799068"/>
          </a:xfrm>
          <a:prstGeom prst="rect">
            <a:avLst/>
          </a:prstGeom>
        </p:spPr>
      </p:pic>
      <p:sp>
        <p:nvSpPr>
          <p:cNvPr id="9" name="Прямоугольник 8">
            <a:extLst>
              <a:ext uri="{FF2B5EF4-FFF2-40B4-BE49-F238E27FC236}">
                <a16:creationId xmlns:a16="http://schemas.microsoft.com/office/drawing/2014/main" xmlns="" id="{F2D5F1E0-6017-4F7A-9E09-B1FA5DE75631}"/>
              </a:ext>
            </a:extLst>
          </p:cNvPr>
          <p:cNvSpPr/>
          <p:nvPr/>
        </p:nvSpPr>
        <p:spPr>
          <a:xfrm>
            <a:off x="704676" y="5486184"/>
            <a:ext cx="5136857" cy="900246"/>
          </a:xfrm>
          <a:prstGeom prst="rect">
            <a:avLst/>
          </a:prstGeom>
        </p:spPr>
        <p:txBody>
          <a:bodyPr wrap="square">
            <a:spAutoFit/>
          </a:bodyPr>
          <a:lstStyle/>
          <a:p>
            <a:r>
              <a:rPr lang="ru-RU" sz="1050" dirty="0" err="1"/>
              <a:t>Жер</a:t>
            </a:r>
            <a:r>
              <a:rPr lang="ru-RU" sz="1050" dirty="0"/>
              <a:t> </a:t>
            </a:r>
            <a:r>
              <a:rPr lang="ru-RU" sz="1050" dirty="0" err="1"/>
              <a:t>қатынастары</a:t>
            </a:r>
            <a:r>
              <a:rPr lang="ru-RU" sz="1050" dirty="0"/>
              <a:t> </a:t>
            </a:r>
            <a:r>
              <a:rPr lang="ru-RU" sz="1050" dirty="0" err="1"/>
              <a:t>саласындағы</a:t>
            </a:r>
            <a:r>
              <a:rPr lang="ru-RU" sz="1050" dirty="0"/>
              <a:t> </a:t>
            </a:r>
            <a:r>
              <a:rPr lang="ru-RU" sz="1050" dirty="0" err="1"/>
              <a:t>мемлекеттік</a:t>
            </a:r>
            <a:r>
              <a:rPr lang="ru-RU" sz="1050" dirty="0"/>
              <a:t> </a:t>
            </a:r>
            <a:r>
              <a:rPr lang="ru-RU" sz="1050" dirty="0" err="1"/>
              <a:t>қызметтерді</a:t>
            </a:r>
            <a:r>
              <a:rPr lang="ru-RU" sz="1050" dirty="0"/>
              <a:t> </a:t>
            </a:r>
            <a:r>
              <a:rPr lang="ru-RU" sz="1050" dirty="0" err="1"/>
              <a:t>көрсету</a:t>
            </a:r>
            <a:r>
              <a:rPr lang="ru-RU" sz="1050" dirty="0"/>
              <a:t> </a:t>
            </a:r>
            <a:r>
              <a:rPr lang="ru-RU" sz="1050" dirty="0" err="1"/>
              <a:t>жөніндегі</a:t>
            </a:r>
            <a:r>
              <a:rPr lang="ru-RU" sz="1050" dirty="0"/>
              <a:t> </a:t>
            </a:r>
            <a:r>
              <a:rPr lang="ru-RU" sz="1050" dirty="0" err="1"/>
              <a:t>қағидаларды</a:t>
            </a:r>
            <a:r>
              <a:rPr lang="ru-RU" sz="1050" dirty="0"/>
              <a:t> </a:t>
            </a:r>
            <a:r>
              <a:rPr lang="ru-RU" sz="1050" dirty="0" err="1"/>
              <a:t>бекіту</a:t>
            </a:r>
            <a:r>
              <a:rPr lang="ru-RU" sz="1050" dirty="0"/>
              <a:t> </a:t>
            </a:r>
            <a:r>
              <a:rPr lang="ru-RU" sz="1050" dirty="0" err="1"/>
              <a:t>туралы</a:t>
            </a:r>
            <a:endParaRPr lang="ru-RU" sz="1050" dirty="0"/>
          </a:p>
          <a:p>
            <a:r>
              <a:rPr lang="ru-RU" sz="1050" dirty="0" err="1"/>
              <a:t>Қазақстан</a:t>
            </a:r>
            <a:r>
              <a:rPr lang="ru-RU" sz="1050" dirty="0"/>
              <a:t> </a:t>
            </a:r>
            <a:r>
              <a:rPr lang="ru-RU" sz="1050" dirty="0" err="1"/>
              <a:t>Республикасы</a:t>
            </a:r>
            <a:r>
              <a:rPr lang="ru-RU" sz="1050" dirty="0"/>
              <a:t> </a:t>
            </a:r>
            <a:r>
              <a:rPr lang="ru-RU" sz="1050" dirty="0" err="1"/>
              <a:t>Ауыл</a:t>
            </a:r>
            <a:r>
              <a:rPr lang="ru-RU" sz="1050" dirty="0"/>
              <a:t> </a:t>
            </a:r>
            <a:r>
              <a:rPr lang="ru-RU" sz="1050" dirty="0" err="1"/>
              <a:t>шаруашылығы</a:t>
            </a:r>
            <a:r>
              <a:rPr lang="ru-RU" sz="1050" dirty="0"/>
              <a:t> </a:t>
            </a:r>
            <a:r>
              <a:rPr lang="ru-RU" sz="1050" dirty="0" err="1"/>
              <a:t>министрінің</a:t>
            </a:r>
            <a:r>
              <a:rPr lang="ru-RU" sz="1050" dirty="0"/>
              <a:t> 2020 </a:t>
            </a:r>
            <a:r>
              <a:rPr lang="ru-RU" sz="1050" dirty="0" err="1"/>
              <a:t>жылғы</a:t>
            </a:r>
            <a:r>
              <a:rPr lang="ru-RU" sz="1050" dirty="0"/>
              <a:t> 1 </a:t>
            </a:r>
            <a:r>
              <a:rPr lang="ru-RU" sz="1050" dirty="0" err="1"/>
              <a:t>қазандағы</a:t>
            </a:r>
            <a:r>
              <a:rPr lang="ru-RU" sz="1050" dirty="0"/>
              <a:t> № 301 </a:t>
            </a:r>
            <a:r>
              <a:rPr lang="ru-RU" sz="1050" dirty="0" err="1"/>
              <a:t>бұйрығымен</a:t>
            </a:r>
            <a:r>
              <a:rPr lang="ru-RU" sz="1050" dirty="0"/>
              <a:t> </a:t>
            </a:r>
            <a:r>
              <a:rPr lang="ru-RU" sz="1050" dirty="0" err="1"/>
              <a:t>бектілген</a:t>
            </a:r>
            <a:r>
              <a:rPr lang="ru-RU" sz="1050" dirty="0"/>
              <a:t> </a:t>
            </a:r>
            <a:r>
              <a:rPr lang="ru-RU" sz="1050" b="1" dirty="0" err="1"/>
              <a:t>Жер</a:t>
            </a:r>
            <a:r>
              <a:rPr lang="ru-RU" sz="1050" b="1" dirty="0"/>
              <a:t> </a:t>
            </a:r>
            <a:r>
              <a:rPr lang="ru-RU" sz="1050" b="1" dirty="0" err="1"/>
              <a:t>учаскесіне</a:t>
            </a:r>
            <a:r>
              <a:rPr lang="ru-RU" sz="1050" b="1" dirty="0"/>
              <a:t> </a:t>
            </a:r>
            <a:r>
              <a:rPr lang="ru-RU" sz="1050" b="1" dirty="0" err="1"/>
              <a:t>арналған</a:t>
            </a:r>
            <a:r>
              <a:rPr lang="ru-RU" sz="1050" b="1" dirty="0"/>
              <a:t> акт </a:t>
            </a:r>
            <a:r>
              <a:rPr lang="ru-RU" sz="1050" b="1" dirty="0" err="1"/>
              <a:t>нысаны</a:t>
            </a:r>
            <a:endParaRPr lang="ru-RU" sz="1050" b="1" dirty="0"/>
          </a:p>
        </p:txBody>
      </p:sp>
      <p:sp>
        <p:nvSpPr>
          <p:cNvPr id="10" name="Прямоугольник 9">
            <a:extLst>
              <a:ext uri="{FF2B5EF4-FFF2-40B4-BE49-F238E27FC236}">
                <a16:creationId xmlns:a16="http://schemas.microsoft.com/office/drawing/2014/main" xmlns="" id="{55D70474-5729-40D1-BC9B-6FE3E6AA2DA5}"/>
              </a:ext>
            </a:extLst>
          </p:cNvPr>
          <p:cNvSpPr/>
          <p:nvPr/>
        </p:nvSpPr>
        <p:spPr>
          <a:xfrm>
            <a:off x="5732477" y="5566975"/>
            <a:ext cx="6096000" cy="900246"/>
          </a:xfrm>
          <a:prstGeom prst="rect">
            <a:avLst/>
          </a:prstGeom>
        </p:spPr>
        <p:txBody>
          <a:bodyPr>
            <a:spAutoFit/>
          </a:bodyPr>
          <a:lstStyle/>
          <a:p>
            <a:r>
              <a:rPr lang="ru-RU" sz="1050" dirty="0"/>
              <a:t>"</a:t>
            </a:r>
            <a:r>
              <a:rPr lang="ru-RU" sz="1050" dirty="0" err="1"/>
              <a:t>Жылжымайтын</a:t>
            </a:r>
            <a:r>
              <a:rPr lang="ru-RU" sz="1050" dirty="0"/>
              <a:t> </a:t>
            </a:r>
            <a:r>
              <a:rPr lang="ru-RU" sz="1050" dirty="0" err="1"/>
              <a:t>мүлік</a:t>
            </a:r>
            <a:r>
              <a:rPr lang="ru-RU" sz="1050" dirty="0"/>
              <a:t> </a:t>
            </a:r>
            <a:r>
              <a:rPr lang="ru-RU" sz="1050" dirty="0" err="1"/>
              <a:t>объектісінің</a:t>
            </a:r>
            <a:r>
              <a:rPr lang="ru-RU" sz="1050" dirty="0"/>
              <a:t> </a:t>
            </a:r>
            <a:r>
              <a:rPr lang="ru-RU" sz="1050" dirty="0" err="1"/>
              <a:t>кадастрлық</a:t>
            </a:r>
            <a:r>
              <a:rPr lang="ru-RU" sz="1050" dirty="0"/>
              <a:t> </a:t>
            </a:r>
            <a:r>
              <a:rPr lang="ru-RU" sz="1050" dirty="0" err="1"/>
              <a:t>паспортының</a:t>
            </a:r>
            <a:r>
              <a:rPr lang="ru-RU" sz="1050" dirty="0"/>
              <a:t> </a:t>
            </a:r>
            <a:r>
              <a:rPr lang="ru-RU" sz="1050" dirty="0" err="1"/>
              <a:t>нысандарын</a:t>
            </a:r>
            <a:r>
              <a:rPr lang="ru-RU" sz="1050" dirty="0"/>
              <a:t> </a:t>
            </a:r>
            <a:r>
              <a:rPr lang="ru-RU" sz="1050" dirty="0" err="1"/>
              <a:t>бекіту</a:t>
            </a:r>
            <a:r>
              <a:rPr lang="ru-RU" sz="1050" dirty="0"/>
              <a:t> </a:t>
            </a:r>
            <a:r>
              <a:rPr lang="ru-RU" sz="1050" dirty="0" err="1"/>
              <a:t>туралы</a:t>
            </a:r>
            <a:r>
              <a:rPr lang="ru-RU" sz="1050" dirty="0"/>
              <a:t>"</a:t>
            </a:r>
          </a:p>
          <a:p>
            <a:r>
              <a:rPr lang="ru-RU" sz="1050" dirty="0" err="1"/>
              <a:t>Қазақстан</a:t>
            </a:r>
            <a:r>
              <a:rPr lang="ru-RU" sz="1050" dirty="0"/>
              <a:t> </a:t>
            </a:r>
            <a:r>
              <a:rPr lang="ru-RU" sz="1050" dirty="0" err="1"/>
              <a:t>Республикасы</a:t>
            </a:r>
            <a:r>
              <a:rPr lang="ru-RU" sz="1050" dirty="0"/>
              <a:t> </a:t>
            </a:r>
            <a:r>
              <a:rPr lang="ru-RU" sz="1050" dirty="0" err="1"/>
              <a:t>Әділет</a:t>
            </a:r>
            <a:r>
              <a:rPr lang="ru-RU" sz="1050" dirty="0"/>
              <a:t> </a:t>
            </a:r>
            <a:r>
              <a:rPr lang="ru-RU" sz="1050" dirty="0" err="1"/>
              <a:t>министрінің</a:t>
            </a:r>
            <a:r>
              <a:rPr lang="ru-RU" sz="1050" dirty="0"/>
              <a:t> 2023 </a:t>
            </a:r>
            <a:r>
              <a:rPr lang="ru-RU" sz="1050" dirty="0" err="1"/>
              <a:t>жылғы</a:t>
            </a:r>
            <a:r>
              <a:rPr lang="ru-RU" sz="1050" dirty="0"/>
              <a:t> 30 </a:t>
            </a:r>
            <a:r>
              <a:rPr lang="ru-RU" sz="1050" dirty="0" err="1"/>
              <a:t>маусымдағы</a:t>
            </a:r>
            <a:r>
              <a:rPr lang="ru-RU" sz="1050" dirty="0"/>
              <a:t> № 440 </a:t>
            </a:r>
            <a:r>
              <a:rPr lang="ru-RU" sz="1050" dirty="0" err="1"/>
              <a:t>бұйрығымен</a:t>
            </a:r>
            <a:r>
              <a:rPr lang="ru-RU" sz="1050" dirty="0"/>
              <a:t> </a:t>
            </a:r>
            <a:r>
              <a:rPr lang="ru-RU" sz="1050" dirty="0" err="1"/>
              <a:t>бекітілген</a:t>
            </a:r>
            <a:r>
              <a:rPr lang="ru-RU" sz="1050" dirty="0"/>
              <a:t> </a:t>
            </a:r>
            <a:r>
              <a:rPr lang="ru-RU" sz="1050" dirty="0" err="1"/>
              <a:t>Жылжымайтын</a:t>
            </a:r>
            <a:r>
              <a:rPr lang="ru-RU" sz="1050" dirty="0"/>
              <a:t> </a:t>
            </a:r>
            <a:r>
              <a:rPr lang="ru-RU" sz="1050" dirty="0" err="1"/>
              <a:t>мүлік</a:t>
            </a:r>
            <a:r>
              <a:rPr lang="ru-RU" sz="1050" dirty="0"/>
              <a:t> </a:t>
            </a:r>
            <a:r>
              <a:rPr lang="ru-RU" sz="1050" dirty="0" err="1"/>
              <a:t>объектісінің</a:t>
            </a:r>
            <a:r>
              <a:rPr lang="ru-RU" sz="1050" dirty="0"/>
              <a:t> </a:t>
            </a:r>
            <a:r>
              <a:rPr lang="ru-RU" sz="1050" b="1" dirty="0" err="1"/>
              <a:t>кадастрлық</a:t>
            </a:r>
            <a:r>
              <a:rPr lang="ru-RU" sz="1050" b="1" dirty="0"/>
              <a:t> паспорт </a:t>
            </a:r>
            <a:r>
              <a:rPr lang="ru-RU" sz="1050" b="1" dirty="0" err="1"/>
              <a:t>нысаны</a:t>
            </a:r>
            <a:r>
              <a:rPr lang="ru-RU" sz="1050" dirty="0"/>
              <a:t>.</a:t>
            </a:r>
          </a:p>
        </p:txBody>
      </p:sp>
      <p:sp>
        <p:nvSpPr>
          <p:cNvPr id="11" name="Прямоугольник 10">
            <a:extLst>
              <a:ext uri="{FF2B5EF4-FFF2-40B4-BE49-F238E27FC236}">
                <a16:creationId xmlns:a16="http://schemas.microsoft.com/office/drawing/2014/main" xmlns="" id="{E713577D-E764-49C2-89DB-6CE5CA74A7F5}"/>
              </a:ext>
            </a:extLst>
          </p:cNvPr>
          <p:cNvSpPr/>
          <p:nvPr/>
        </p:nvSpPr>
        <p:spPr>
          <a:xfrm>
            <a:off x="116273" y="3173730"/>
            <a:ext cx="1899879" cy="253916"/>
          </a:xfrm>
          <a:prstGeom prst="rect">
            <a:avLst/>
          </a:prstGeom>
        </p:spPr>
        <p:txBody>
          <a:bodyPr wrap="none">
            <a:spAutoFit/>
          </a:bodyPr>
          <a:lstStyle/>
          <a:p>
            <a:r>
              <a:rPr lang="ru-RU" sz="1050" b="1" dirty="0" err="1">
                <a:solidFill>
                  <a:prstClr val="black"/>
                </a:solidFill>
              </a:rPr>
              <a:t>Жер</a:t>
            </a:r>
            <a:r>
              <a:rPr lang="ru-RU" sz="1050" b="1" dirty="0">
                <a:solidFill>
                  <a:prstClr val="black"/>
                </a:solidFill>
              </a:rPr>
              <a:t> </a:t>
            </a:r>
            <a:r>
              <a:rPr lang="ru-RU" sz="1050" b="1" dirty="0" err="1">
                <a:solidFill>
                  <a:prstClr val="black"/>
                </a:solidFill>
              </a:rPr>
              <a:t>учаскесіне</a:t>
            </a:r>
            <a:r>
              <a:rPr lang="ru-RU" sz="1050" b="1" dirty="0">
                <a:solidFill>
                  <a:prstClr val="black"/>
                </a:solidFill>
              </a:rPr>
              <a:t> </a:t>
            </a:r>
            <a:r>
              <a:rPr lang="ru-RU" sz="1050" b="1" dirty="0" err="1">
                <a:solidFill>
                  <a:prstClr val="black"/>
                </a:solidFill>
              </a:rPr>
              <a:t>арналған</a:t>
            </a:r>
            <a:r>
              <a:rPr lang="ru-RU" sz="1050" b="1" dirty="0">
                <a:solidFill>
                  <a:prstClr val="black"/>
                </a:solidFill>
              </a:rPr>
              <a:t> акт </a:t>
            </a:r>
            <a:endParaRPr lang="ru-RU" dirty="0"/>
          </a:p>
        </p:txBody>
      </p:sp>
      <p:sp>
        <p:nvSpPr>
          <p:cNvPr id="12" name="Прямоугольник 11">
            <a:extLst>
              <a:ext uri="{FF2B5EF4-FFF2-40B4-BE49-F238E27FC236}">
                <a16:creationId xmlns:a16="http://schemas.microsoft.com/office/drawing/2014/main" xmlns="" id="{838F2241-EFF4-452A-8D19-405E8A4D5D3E}"/>
              </a:ext>
            </a:extLst>
          </p:cNvPr>
          <p:cNvSpPr/>
          <p:nvPr/>
        </p:nvSpPr>
        <p:spPr>
          <a:xfrm>
            <a:off x="10182741" y="2908321"/>
            <a:ext cx="1867819" cy="253916"/>
          </a:xfrm>
          <a:prstGeom prst="rect">
            <a:avLst/>
          </a:prstGeom>
        </p:spPr>
        <p:txBody>
          <a:bodyPr wrap="none">
            <a:spAutoFit/>
          </a:bodyPr>
          <a:lstStyle/>
          <a:p>
            <a:r>
              <a:rPr lang="ru-RU" sz="1050" b="1" dirty="0" err="1">
                <a:solidFill>
                  <a:prstClr val="black"/>
                </a:solidFill>
              </a:rPr>
              <a:t>кадастрлық</a:t>
            </a:r>
            <a:r>
              <a:rPr lang="ru-RU" sz="1050" b="1" dirty="0">
                <a:solidFill>
                  <a:prstClr val="black"/>
                </a:solidFill>
              </a:rPr>
              <a:t> паспорт </a:t>
            </a:r>
            <a:r>
              <a:rPr lang="ru-RU" sz="1050" b="1" dirty="0" err="1">
                <a:solidFill>
                  <a:prstClr val="black"/>
                </a:solidFill>
              </a:rPr>
              <a:t>нысаны</a:t>
            </a:r>
            <a:endParaRPr lang="ru-RU" dirty="0"/>
          </a:p>
        </p:txBody>
      </p:sp>
      <p:cxnSp>
        <p:nvCxnSpPr>
          <p:cNvPr id="14" name="Прямая со стрелкой 13">
            <a:extLst>
              <a:ext uri="{FF2B5EF4-FFF2-40B4-BE49-F238E27FC236}">
                <a16:creationId xmlns:a16="http://schemas.microsoft.com/office/drawing/2014/main" xmlns="" id="{219F2965-A377-4BF7-80D9-839303B58225}"/>
              </a:ext>
            </a:extLst>
          </p:cNvPr>
          <p:cNvCxnSpPr>
            <a:cxnSpLocks/>
            <a:endCxn id="7" idx="1"/>
          </p:cNvCxnSpPr>
          <p:nvPr/>
        </p:nvCxnSpPr>
        <p:spPr>
          <a:xfrm>
            <a:off x="1887523" y="3300688"/>
            <a:ext cx="604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a:extLst>
              <a:ext uri="{FF2B5EF4-FFF2-40B4-BE49-F238E27FC236}">
                <a16:creationId xmlns:a16="http://schemas.microsoft.com/office/drawing/2014/main" xmlns="" id="{9E25C4A4-AA00-4F2A-AC82-3DDB23BE6366}"/>
              </a:ext>
            </a:extLst>
          </p:cNvPr>
          <p:cNvCxnSpPr>
            <a:cxnSpLocks/>
            <a:stCxn id="12" idx="1"/>
          </p:cNvCxnSpPr>
          <p:nvPr/>
        </p:nvCxnSpPr>
        <p:spPr>
          <a:xfrm flipH="1">
            <a:off x="9496338" y="3035279"/>
            <a:ext cx="6864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912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2713ED6A-1060-44C2-A8D1-5ED1E75F1834}"/>
              </a:ext>
            </a:extLst>
          </p:cNvPr>
          <p:cNvSpPr/>
          <p:nvPr/>
        </p:nvSpPr>
        <p:spPr>
          <a:xfrm>
            <a:off x="2225879" y="78528"/>
            <a:ext cx="6976844" cy="1754326"/>
          </a:xfrm>
          <a:prstGeom prst="rect">
            <a:avLst/>
          </a:prstGeom>
        </p:spPr>
        <p:txBody>
          <a:bodyPr wrap="square">
            <a:spAutoFit/>
          </a:bodyPr>
          <a:lstStyle/>
          <a:p>
            <a:pPr indent="449580" algn="just">
              <a:spcAft>
                <a:spcPts val="0"/>
              </a:spcAft>
            </a:pPr>
            <a:r>
              <a:rPr lang="kk-KZ" dirty="0">
                <a:latin typeface="Times New Roman" panose="02020603050405020304" pitchFamily="18" charset="0"/>
                <a:ea typeface="Calibri" panose="020F0502020204030204" pitchFamily="34" charset="0"/>
              </a:rPr>
              <a:t>«Жер учаскесіне сәйкестендіру құжатын дайындау және беру» мемлекеттік қызмет көрсету арқылы іске асады және бұл қызмет түрін «Азаматтарға арналған үкімет» мемлекеттік корпорациясы көрсетеді. </a:t>
            </a:r>
            <a:endParaRPr lang="ru-RU" dirty="0">
              <a:latin typeface="Times New Roman" panose="02020603050405020304" pitchFamily="18" charset="0"/>
              <a:ea typeface="Times New Roman" panose="02020603050405020304" pitchFamily="18" charset="0"/>
            </a:endParaRPr>
          </a:p>
          <a:p>
            <a:pPr indent="449580" algn="just">
              <a:spcAft>
                <a:spcPts val="0"/>
              </a:spcAft>
            </a:pPr>
            <a:r>
              <a:rPr lang="kk-KZ" dirty="0">
                <a:latin typeface="Times New Roman" panose="02020603050405020304" pitchFamily="18" charset="0"/>
                <a:ea typeface="Calibri" panose="020F0502020204030204" pitchFamily="34" charset="0"/>
              </a:rPr>
              <a:t>Жер учаскесіне сәйкестендіру құжатын дайындау және беру» мемлекеттік қызмет көрсету екі тәсілмен жүргізіледі:</a:t>
            </a:r>
            <a:endParaRPr lang="ru-RU" dirty="0">
              <a:latin typeface="Times New Roman" panose="02020603050405020304" pitchFamily="18" charset="0"/>
              <a:ea typeface="Times New Roman" panose="02020603050405020304" pitchFamily="18" charset="0"/>
            </a:endParaRPr>
          </a:p>
        </p:txBody>
      </p:sp>
      <p:sp>
        <p:nvSpPr>
          <p:cNvPr id="3" name="Прямоугольник 2">
            <a:extLst>
              <a:ext uri="{FF2B5EF4-FFF2-40B4-BE49-F238E27FC236}">
                <a16:creationId xmlns:a16="http://schemas.microsoft.com/office/drawing/2014/main" xmlns="" id="{AC43C882-70F1-4DC5-96F5-86B90238564D}"/>
              </a:ext>
            </a:extLst>
          </p:cNvPr>
          <p:cNvSpPr/>
          <p:nvPr/>
        </p:nvSpPr>
        <p:spPr>
          <a:xfrm>
            <a:off x="556470" y="2032042"/>
            <a:ext cx="6096000" cy="646331"/>
          </a:xfrm>
          <a:prstGeom prst="rect">
            <a:avLst/>
          </a:prstGeom>
        </p:spPr>
        <p:txBody>
          <a:bodyPr>
            <a:spAutoFit/>
          </a:bodyPr>
          <a:lstStyle/>
          <a:p>
            <a:r>
              <a:rPr lang="kk-KZ" dirty="0">
                <a:latin typeface="Times New Roman" panose="02020603050405020304" pitchFamily="18" charset="0"/>
                <a:ea typeface="Calibri" panose="020F0502020204030204" pitchFamily="34" charset="0"/>
              </a:rPr>
              <a:t>Азаматтарға арналған үкімет» мемлекеттік корпорациясының филиалдарына бару арқылы </a:t>
            </a:r>
            <a:endParaRPr lang="ru-RU" dirty="0"/>
          </a:p>
        </p:txBody>
      </p:sp>
      <p:sp>
        <p:nvSpPr>
          <p:cNvPr id="6" name="Прямоугольник 5">
            <a:extLst>
              <a:ext uri="{FF2B5EF4-FFF2-40B4-BE49-F238E27FC236}">
                <a16:creationId xmlns:a16="http://schemas.microsoft.com/office/drawing/2014/main" xmlns="" id="{F1FF659F-9A0E-4FAB-97C2-28973CF39233}"/>
              </a:ext>
            </a:extLst>
          </p:cNvPr>
          <p:cNvSpPr/>
          <p:nvPr/>
        </p:nvSpPr>
        <p:spPr>
          <a:xfrm>
            <a:off x="5782448" y="2201320"/>
            <a:ext cx="5899179" cy="369332"/>
          </a:xfrm>
          <a:prstGeom prst="rect">
            <a:avLst/>
          </a:prstGeom>
        </p:spPr>
        <p:txBody>
          <a:bodyPr wrap="none">
            <a:spAutoFit/>
          </a:bodyPr>
          <a:lstStyle/>
          <a:p>
            <a:r>
              <a:rPr lang="kk-KZ" dirty="0">
                <a:solidFill>
                  <a:prstClr val="black"/>
                </a:solidFill>
                <a:latin typeface="Times New Roman" panose="02020603050405020304" pitchFamily="18" charset="0"/>
                <a:ea typeface="Calibri" panose="020F0502020204030204" pitchFamily="34" charset="0"/>
              </a:rPr>
              <a:t>электрондық</a:t>
            </a:r>
            <a:r>
              <a:rPr lang="kk-KZ" sz="1400" dirty="0">
                <a:solidFill>
                  <a:prstClr val="black"/>
                </a:solidFill>
                <a:latin typeface="Times New Roman" panose="02020603050405020304" pitchFamily="18" charset="0"/>
                <a:ea typeface="Calibri" panose="020F0502020204030204" pitchFamily="34" charset="0"/>
              </a:rPr>
              <a:t> </a:t>
            </a:r>
            <a:r>
              <a:rPr lang="kk-KZ" dirty="0">
                <a:solidFill>
                  <a:prstClr val="black"/>
                </a:solidFill>
                <a:latin typeface="Times New Roman" panose="02020603050405020304" pitchFamily="18" charset="0"/>
                <a:ea typeface="Calibri" panose="020F0502020204030204" pitchFamily="34" charset="0"/>
              </a:rPr>
              <a:t>үкіметтің  www.egov.kz веб-порталы арқылы</a:t>
            </a:r>
            <a:endParaRPr lang="ru-RU" dirty="0"/>
          </a:p>
        </p:txBody>
      </p:sp>
      <p:cxnSp>
        <p:nvCxnSpPr>
          <p:cNvPr id="8" name="Прямая со стрелкой 7">
            <a:extLst>
              <a:ext uri="{FF2B5EF4-FFF2-40B4-BE49-F238E27FC236}">
                <a16:creationId xmlns:a16="http://schemas.microsoft.com/office/drawing/2014/main" xmlns="" id="{C65DF185-ABCD-4EA6-9813-35D5C1D19913}"/>
              </a:ext>
            </a:extLst>
          </p:cNvPr>
          <p:cNvCxnSpPr>
            <a:cxnSpLocks/>
          </p:cNvCxnSpPr>
          <p:nvPr/>
        </p:nvCxnSpPr>
        <p:spPr>
          <a:xfrm flipH="1">
            <a:off x="2843868" y="1832854"/>
            <a:ext cx="2046914" cy="2811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a:extLst>
              <a:ext uri="{FF2B5EF4-FFF2-40B4-BE49-F238E27FC236}">
                <a16:creationId xmlns:a16="http://schemas.microsoft.com/office/drawing/2014/main" xmlns="" id="{826E018E-FC72-4832-810F-4CE71D611DA6}"/>
              </a:ext>
            </a:extLst>
          </p:cNvPr>
          <p:cNvCxnSpPr>
            <a:cxnSpLocks/>
            <a:stCxn id="2" idx="2"/>
          </p:cNvCxnSpPr>
          <p:nvPr/>
        </p:nvCxnSpPr>
        <p:spPr>
          <a:xfrm>
            <a:off x="5714301" y="1832854"/>
            <a:ext cx="1936459" cy="4573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Рисунок 14">
            <a:extLst>
              <a:ext uri="{FF2B5EF4-FFF2-40B4-BE49-F238E27FC236}">
                <a16:creationId xmlns:a16="http://schemas.microsoft.com/office/drawing/2014/main" xmlns="" id="{B7FE828E-C8F5-4734-B8AA-07960D7B416D}"/>
              </a:ext>
            </a:extLst>
          </p:cNvPr>
          <p:cNvPicPr>
            <a:picLocks noChangeAspect="1"/>
          </p:cNvPicPr>
          <p:nvPr/>
        </p:nvPicPr>
        <p:blipFill rotWithShape="1">
          <a:blip r:embed="rId2"/>
          <a:srcRect t="13823" r="2844" b="3975"/>
          <a:stretch/>
        </p:blipFill>
        <p:spPr>
          <a:xfrm>
            <a:off x="5961186" y="3363335"/>
            <a:ext cx="5338784" cy="2540838"/>
          </a:xfrm>
          <a:prstGeom prst="rect">
            <a:avLst/>
          </a:prstGeom>
        </p:spPr>
      </p:pic>
      <p:pic>
        <p:nvPicPr>
          <p:cNvPr id="16" name="Рисунок 15">
            <a:extLst>
              <a:ext uri="{FF2B5EF4-FFF2-40B4-BE49-F238E27FC236}">
                <a16:creationId xmlns:a16="http://schemas.microsoft.com/office/drawing/2014/main" xmlns="" id="{93E97B03-CB64-4D79-A187-682A701A81A3}"/>
              </a:ext>
            </a:extLst>
          </p:cNvPr>
          <p:cNvPicPr>
            <a:picLocks noChangeAspect="1"/>
          </p:cNvPicPr>
          <p:nvPr/>
        </p:nvPicPr>
        <p:blipFill rotWithShape="1">
          <a:blip r:embed="rId3"/>
          <a:srcRect l="36765" t="17635" r="37141" b="19617"/>
          <a:stretch/>
        </p:blipFill>
        <p:spPr>
          <a:xfrm>
            <a:off x="1384696" y="2841562"/>
            <a:ext cx="2649896" cy="3584384"/>
          </a:xfrm>
          <a:prstGeom prst="rect">
            <a:avLst/>
          </a:prstGeom>
        </p:spPr>
      </p:pic>
    </p:spTree>
    <p:extLst>
      <p:ext uri="{BB962C8B-B14F-4D97-AF65-F5344CB8AC3E}">
        <p14:creationId xmlns:p14="http://schemas.microsoft.com/office/powerpoint/2010/main" val="2441799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2E5A34F6-68DC-4057-BB64-6912D5105AF3}"/>
              </a:ext>
            </a:extLst>
          </p:cNvPr>
          <p:cNvSpPr/>
          <p:nvPr/>
        </p:nvSpPr>
        <p:spPr>
          <a:xfrm>
            <a:off x="630572" y="570450"/>
            <a:ext cx="10930855" cy="307777"/>
          </a:xfrm>
          <a:prstGeom prst="rect">
            <a:avLst/>
          </a:prstGeom>
        </p:spPr>
        <p:txBody>
          <a:bodyPr wrap="square">
            <a:spAutoFit/>
          </a:bodyPr>
          <a:lstStyle/>
          <a:p>
            <a:pPr algn="just"/>
            <a:r>
              <a:rPr lang="ru-RU" sz="1400" dirty="0"/>
              <a:t>	</a:t>
            </a:r>
            <a:r>
              <a:rPr lang="ru-RU" sz="1400" b="1" dirty="0" err="1">
                <a:latin typeface="Times New Roman" panose="02020603050405020304" pitchFamily="18" charset="0"/>
                <a:cs typeface="Times New Roman" panose="02020603050405020304" pitchFamily="18" charset="0"/>
              </a:rPr>
              <a:t>сәйкестендіру</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құжатын</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дайындау</a:t>
            </a:r>
            <a:r>
              <a:rPr lang="ru-RU" sz="1400" b="1" dirty="0">
                <a:latin typeface="Times New Roman" panose="02020603050405020304" pitchFamily="18" charset="0"/>
                <a:cs typeface="Times New Roman" panose="02020603050405020304" pitchFamily="18" charset="0"/>
              </a:rPr>
              <a:t> және беру </a:t>
            </a:r>
            <a:r>
              <a:rPr lang="ru-RU" sz="1400" b="1" dirty="0" err="1">
                <a:latin typeface="Times New Roman" panose="02020603050405020304" pitchFamily="18" charset="0"/>
                <a:cs typeface="Times New Roman" panose="02020603050405020304" pitchFamily="18" charset="0"/>
              </a:rPr>
              <a:t>келесі</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жағдайда</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іске</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асады</a:t>
            </a:r>
            <a:r>
              <a:rPr lang="ru-RU" sz="1400" b="1" dirty="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sp>
        <p:nvSpPr>
          <p:cNvPr id="7" name="Прямоугольник 6">
            <a:extLst>
              <a:ext uri="{FF2B5EF4-FFF2-40B4-BE49-F238E27FC236}">
                <a16:creationId xmlns:a16="http://schemas.microsoft.com/office/drawing/2014/main" xmlns="" id="{4E6AB680-62CC-42CF-97CF-4A569C800BC4}"/>
              </a:ext>
            </a:extLst>
          </p:cNvPr>
          <p:cNvSpPr/>
          <p:nvPr/>
        </p:nvSpPr>
        <p:spPr>
          <a:xfrm>
            <a:off x="814428" y="1216781"/>
            <a:ext cx="3682418" cy="369332"/>
          </a:xfrm>
          <a:prstGeom prst="rect">
            <a:avLst/>
          </a:prstGeom>
        </p:spPr>
        <p:txBody>
          <a:bodyPr wrap="none">
            <a:spAutoFit/>
          </a:bodyPr>
          <a:lstStyle/>
          <a:p>
            <a:r>
              <a:rPr lang="ru-RU" sz="1400" i="1" dirty="0" err="1">
                <a:latin typeface="Times New Roman" panose="02020603050405020304" pitchFamily="18" charset="0"/>
                <a:cs typeface="Times New Roman" panose="02020603050405020304" pitchFamily="18" charset="0"/>
              </a:rPr>
              <a:t>Мемлекет</a:t>
            </a:r>
            <a:r>
              <a:rPr lang="ru-RU" i="1" dirty="0"/>
              <a:t> </a:t>
            </a:r>
            <a:r>
              <a:rPr lang="ru-RU" sz="1400" i="1" dirty="0" err="1">
                <a:latin typeface="Times New Roman" panose="02020603050405020304" pitchFamily="18" charset="0"/>
                <a:cs typeface="Times New Roman" panose="02020603050405020304" pitchFamily="18" charset="0"/>
              </a:rPr>
              <a:t>жер</a:t>
            </a:r>
            <a:r>
              <a:rPr lang="ru-RU" sz="1400" i="1" dirty="0">
                <a:latin typeface="Times New Roman" panose="02020603050405020304" pitchFamily="18" charset="0"/>
                <a:cs typeface="Times New Roman" panose="02020603050405020304" pitchFamily="18" charset="0"/>
              </a:rPr>
              <a:t> </a:t>
            </a:r>
            <a:r>
              <a:rPr lang="ru-RU" sz="1400" i="1" dirty="0" err="1">
                <a:latin typeface="Times New Roman" panose="02020603050405020304" pitchFamily="18" charset="0"/>
                <a:cs typeface="Times New Roman" panose="02020603050405020304" pitchFamily="18" charset="0"/>
              </a:rPr>
              <a:t>учаскесіне</a:t>
            </a:r>
            <a:r>
              <a:rPr lang="ru-RU" sz="1400" i="1" dirty="0">
                <a:latin typeface="Times New Roman" panose="02020603050405020304" pitchFamily="18" charset="0"/>
                <a:cs typeface="Times New Roman" panose="02020603050405020304" pitchFamily="18" charset="0"/>
              </a:rPr>
              <a:t> </a:t>
            </a:r>
            <a:r>
              <a:rPr lang="ru-RU" sz="1400" i="1" dirty="0" err="1">
                <a:latin typeface="Times New Roman" panose="02020603050405020304" pitchFamily="18" charset="0"/>
                <a:cs typeface="Times New Roman" panose="02020603050405020304" pitchFamily="18" charset="0"/>
              </a:rPr>
              <a:t>құқық</a:t>
            </a:r>
            <a:r>
              <a:rPr lang="ru-RU" sz="1400" i="1" dirty="0">
                <a:latin typeface="Times New Roman" panose="02020603050405020304" pitchFamily="18" charset="0"/>
                <a:cs typeface="Times New Roman" panose="02020603050405020304" pitchFamily="18" charset="0"/>
              </a:rPr>
              <a:t> </a:t>
            </a:r>
            <a:r>
              <a:rPr lang="ru-RU" sz="1400" i="1" dirty="0" err="1">
                <a:latin typeface="Times New Roman" panose="02020603050405020304" pitchFamily="18" charset="0"/>
                <a:cs typeface="Times New Roman" panose="02020603050405020304" pitchFamily="18" charset="0"/>
              </a:rPr>
              <a:t>берген</a:t>
            </a:r>
            <a:r>
              <a:rPr lang="ru-RU" sz="1400" i="1" dirty="0">
                <a:latin typeface="Times New Roman" panose="02020603050405020304" pitchFamily="18" charset="0"/>
                <a:cs typeface="Times New Roman" panose="02020603050405020304" pitchFamily="18" charset="0"/>
              </a:rPr>
              <a:t> </a:t>
            </a:r>
            <a:r>
              <a:rPr lang="ru-RU" sz="1400" i="1" dirty="0" err="1">
                <a:latin typeface="Times New Roman" panose="02020603050405020304" pitchFamily="18" charset="0"/>
                <a:cs typeface="Times New Roman" panose="02020603050405020304" pitchFamily="18" charset="0"/>
              </a:rPr>
              <a:t>кезде</a:t>
            </a:r>
            <a:endParaRPr lang="ru-RU" sz="1400" i="1" dirty="0">
              <a:latin typeface="Times New Roman" panose="02020603050405020304" pitchFamily="18"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xmlns="" id="{A3BE4B2C-EBCF-4ECA-82EE-21937AF92959}"/>
              </a:ext>
            </a:extLst>
          </p:cNvPr>
          <p:cNvSpPr/>
          <p:nvPr/>
        </p:nvSpPr>
        <p:spPr>
          <a:xfrm>
            <a:off x="-72704" y="1841989"/>
            <a:ext cx="6096000" cy="523220"/>
          </a:xfrm>
          <a:prstGeom prst="rect">
            <a:avLst/>
          </a:prstGeom>
        </p:spPr>
        <p:txBody>
          <a:bodyPr>
            <a:spAutoFit/>
          </a:bodyPr>
          <a:lstStyle/>
          <a:p>
            <a:pPr marL="457200" indent="450215" algn="just">
              <a:spcAft>
                <a:spcPts val="0"/>
              </a:spcAft>
            </a:pPr>
            <a:r>
              <a:rPr lang="kk-KZ" sz="1400" i="1" spc="10" dirty="0">
                <a:solidFill>
                  <a:srgbClr val="000000"/>
                </a:solidFill>
                <a:latin typeface="Times New Roman" panose="02020603050405020304" pitchFamily="18" charset="0"/>
                <a:ea typeface="Times New Roman" panose="02020603050405020304" pitchFamily="18" charset="0"/>
              </a:rPr>
              <a:t>Бұрын жер пайдалануға берілген жер учаскесін жеке меншікке сатып алу кезінде</a:t>
            </a:r>
            <a:r>
              <a:rPr lang="kk-KZ" sz="1400" spc="10" dirty="0">
                <a:solidFill>
                  <a:srgbClr val="000000"/>
                </a:solidFill>
                <a:latin typeface="Times New Roman" panose="02020603050405020304" pitchFamily="18" charset="0"/>
                <a:ea typeface="Times New Roman" panose="02020603050405020304" pitchFamily="18" charset="0"/>
              </a:rPr>
              <a:t> </a:t>
            </a:r>
            <a:endParaRPr lang="ru-RU" sz="1400" dirty="0">
              <a:latin typeface="Times New Roman" panose="02020603050405020304" pitchFamily="18" charset="0"/>
              <a:ea typeface="Times New Roman" panose="02020603050405020304" pitchFamily="18" charset="0"/>
            </a:endParaRPr>
          </a:p>
        </p:txBody>
      </p:sp>
      <p:sp>
        <p:nvSpPr>
          <p:cNvPr id="9" name="Прямоугольник 8">
            <a:extLst>
              <a:ext uri="{FF2B5EF4-FFF2-40B4-BE49-F238E27FC236}">
                <a16:creationId xmlns:a16="http://schemas.microsoft.com/office/drawing/2014/main" xmlns="" id="{33F56BD5-15E0-4D83-8037-ADE19E93007A}"/>
              </a:ext>
            </a:extLst>
          </p:cNvPr>
          <p:cNvSpPr/>
          <p:nvPr/>
        </p:nvSpPr>
        <p:spPr>
          <a:xfrm>
            <a:off x="212521" y="2725380"/>
            <a:ext cx="6096000" cy="523220"/>
          </a:xfrm>
          <a:prstGeom prst="rect">
            <a:avLst/>
          </a:prstGeom>
        </p:spPr>
        <p:txBody>
          <a:bodyPr>
            <a:spAutoFit/>
          </a:bodyPr>
          <a:lstStyle/>
          <a:p>
            <a:pPr indent="449580" algn="just">
              <a:spcAft>
                <a:spcPts val="0"/>
              </a:spcAft>
            </a:pPr>
            <a:r>
              <a:rPr lang="kk-KZ" sz="1400" i="1" spc="10" dirty="0">
                <a:solidFill>
                  <a:srgbClr val="000000"/>
                </a:solidFill>
                <a:latin typeface="Times New Roman" panose="02020603050405020304" pitchFamily="18" charset="0"/>
                <a:ea typeface="Times New Roman" panose="02020603050405020304" pitchFamily="18" charset="0"/>
              </a:rPr>
              <a:t>Жер учаскесінің сәйкестендіру сипаттамалары өзгерген жағдайларда жер учаскесіне актіні ауыстырған кезде</a:t>
            </a:r>
            <a:endParaRPr lang="ru-RU" sz="1400" dirty="0">
              <a:latin typeface="Times New Roman" panose="02020603050405020304" pitchFamily="18" charset="0"/>
              <a:ea typeface="Times New Roman" panose="02020603050405020304" pitchFamily="18" charset="0"/>
            </a:endParaRPr>
          </a:p>
        </p:txBody>
      </p:sp>
      <p:pic>
        <p:nvPicPr>
          <p:cNvPr id="10" name="Рисунок 9">
            <a:extLst>
              <a:ext uri="{FF2B5EF4-FFF2-40B4-BE49-F238E27FC236}">
                <a16:creationId xmlns:a16="http://schemas.microsoft.com/office/drawing/2014/main" xmlns="" id="{10F1E09E-AD66-433E-B9EB-988EF3AEAB4C}"/>
              </a:ext>
            </a:extLst>
          </p:cNvPr>
          <p:cNvPicPr>
            <a:picLocks noChangeAspect="1"/>
          </p:cNvPicPr>
          <p:nvPr/>
        </p:nvPicPr>
        <p:blipFill>
          <a:blip r:embed="rId2"/>
          <a:stretch>
            <a:fillRect/>
          </a:stretch>
        </p:blipFill>
        <p:spPr>
          <a:xfrm>
            <a:off x="297257" y="3703663"/>
            <a:ext cx="6295644" cy="409956"/>
          </a:xfrm>
          <a:prstGeom prst="rect">
            <a:avLst/>
          </a:prstGeom>
        </p:spPr>
      </p:pic>
      <p:sp>
        <p:nvSpPr>
          <p:cNvPr id="11" name="Прямоугольник 10">
            <a:extLst>
              <a:ext uri="{FF2B5EF4-FFF2-40B4-BE49-F238E27FC236}">
                <a16:creationId xmlns:a16="http://schemas.microsoft.com/office/drawing/2014/main" xmlns="" id="{B798FD46-DCEB-4162-8103-8DF26F03806D}"/>
              </a:ext>
            </a:extLst>
          </p:cNvPr>
          <p:cNvSpPr/>
          <p:nvPr/>
        </p:nvSpPr>
        <p:spPr>
          <a:xfrm>
            <a:off x="212521" y="4572533"/>
            <a:ext cx="6096000" cy="523220"/>
          </a:xfrm>
          <a:prstGeom prst="rect">
            <a:avLst/>
          </a:prstGeom>
        </p:spPr>
        <p:txBody>
          <a:bodyPr>
            <a:spAutoFit/>
          </a:bodyPr>
          <a:lstStyle/>
          <a:p>
            <a:pPr indent="449580" algn="just">
              <a:spcAft>
                <a:spcPts val="0"/>
              </a:spcAft>
            </a:pPr>
            <a:r>
              <a:rPr lang="kk-KZ" sz="1400" i="1" dirty="0">
                <a:latin typeface="Times New Roman" panose="02020603050405020304" pitchFamily="18" charset="0"/>
                <a:ea typeface="Calibri" panose="020F0502020204030204" pitchFamily="34" charset="0"/>
              </a:rPr>
              <a:t>Сауда-саттықта (аукциондарда) жергілікті атқарушы органнан мемлекеттік меншіктегі жер учаскесіне құқық алған кезде</a:t>
            </a:r>
            <a:endParaRPr lang="ru-RU" sz="1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15195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2E5A34F6-68DC-4057-BB64-6912D5105AF3}"/>
              </a:ext>
            </a:extLst>
          </p:cNvPr>
          <p:cNvSpPr/>
          <p:nvPr/>
        </p:nvSpPr>
        <p:spPr>
          <a:xfrm>
            <a:off x="630572" y="570450"/>
            <a:ext cx="10930855" cy="4832092"/>
          </a:xfrm>
          <a:prstGeom prst="rect">
            <a:avLst/>
          </a:prstGeom>
        </p:spPr>
        <p:txBody>
          <a:bodyPr wrap="square">
            <a:spAutoFit/>
          </a:bodyPr>
          <a:lstStyle/>
          <a:p>
            <a:pPr algn="just"/>
            <a:r>
              <a:rPr lang="ru-RU" sz="1400" dirty="0"/>
              <a:t>	</a:t>
            </a:r>
            <a:r>
              <a:rPr lang="ru-RU" sz="1400" b="1" dirty="0" err="1">
                <a:latin typeface="Times New Roman" panose="02020603050405020304" pitchFamily="18" charset="0"/>
                <a:cs typeface="Times New Roman" panose="02020603050405020304" pitchFamily="18" charset="0"/>
              </a:rPr>
              <a:t>Жер</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учаскесіне</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сәйкестендіру</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құжатын</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дайындау</a:t>
            </a:r>
            <a:r>
              <a:rPr lang="ru-RU" sz="1400" b="1" dirty="0">
                <a:latin typeface="Times New Roman" panose="02020603050405020304" pitchFamily="18" charset="0"/>
                <a:cs typeface="Times New Roman" panose="02020603050405020304" pitchFamily="18" charset="0"/>
              </a:rPr>
              <a:t> және беру </a:t>
            </a:r>
            <a:r>
              <a:rPr lang="ru-RU" sz="1400" b="1" dirty="0" err="1">
                <a:latin typeface="Times New Roman" panose="02020603050405020304" pitchFamily="18" charset="0"/>
                <a:cs typeface="Times New Roman" panose="02020603050405020304" pitchFamily="18" charset="0"/>
              </a:rPr>
              <a:t>тәртібі</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келесі</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сатылардан</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тұрады</a:t>
            </a:r>
            <a:r>
              <a:rPr lang="ru-RU" sz="1400" b="1" dirty="0">
                <a:latin typeface="Times New Roman" panose="02020603050405020304" pitchFamily="18" charset="0"/>
                <a:cs typeface="Times New Roman" panose="02020603050405020304" pitchFamily="18" charset="0"/>
              </a:rPr>
              <a:t>:</a:t>
            </a:r>
          </a:p>
          <a:p>
            <a:pPr algn="just"/>
            <a:endParaRPr lang="ru-RU" sz="1400" b="1"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	- Жеке </a:t>
            </a:r>
            <a:r>
              <a:rPr lang="ru-RU" sz="1400" dirty="0" err="1">
                <a:latin typeface="Times New Roman" panose="02020603050405020304" pitchFamily="18" charset="0"/>
                <a:cs typeface="Times New Roman" panose="02020603050405020304" pitchFamily="18" charset="0"/>
              </a:rPr>
              <a:t>немесе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заңды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тұлға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немесе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олардың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сенімхат</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бойынша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өкілдері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мемлекеттік</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қызмет</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көрсету</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ережесінде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бекітілген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құжаттар</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тізбесімен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келіп</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өтініш</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жазады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немесе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электронды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цифрлық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қолтанба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арқылы</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www.egov.kz </a:t>
            </a:r>
            <a:r>
              <a:rPr lang="ru-RU" sz="1400" dirty="0">
                <a:latin typeface="Times New Roman" panose="02020603050405020304" pitchFamily="18" charset="0"/>
                <a:cs typeface="Times New Roman" panose="02020603050405020304" pitchFamily="18" charset="0"/>
              </a:rPr>
              <a:t>веб-порталы </a:t>
            </a:r>
            <a:r>
              <a:rPr lang="ru-RU" sz="1400" dirty="0" err="1">
                <a:latin typeface="Times New Roman" panose="02020603050405020304" pitchFamily="18" charset="0"/>
                <a:cs typeface="Times New Roman" panose="02020603050405020304" pitchFamily="18" charset="0"/>
              </a:rPr>
              <a:t>арқылы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қажетті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құжаттар</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тізімін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енгізеді</a:t>
            </a:r>
            <a:r>
              <a:rPr lang="ru-RU" sz="1400" dirty="0">
                <a:latin typeface="Times New Roman" panose="02020603050405020304" pitchFamily="18" charset="0"/>
                <a:cs typeface="Times New Roman" panose="02020603050405020304" pitchFamily="18" charset="0"/>
              </a:rPr>
              <a:t> және </a:t>
            </a:r>
            <a:r>
              <a:rPr lang="ru-RU" sz="1400" dirty="0" err="1">
                <a:latin typeface="Times New Roman" panose="02020603050405020304" pitchFamily="18" charset="0"/>
                <a:cs typeface="Times New Roman" panose="02020603050405020304" pitchFamily="18" charset="0"/>
              </a:rPr>
              <a:t>жолдайды</a:t>
            </a:r>
            <a:r>
              <a:rPr lang="ru-RU" sz="1400" dirty="0">
                <a:latin typeface="Times New Roman" panose="02020603050405020304" pitchFamily="18" charset="0"/>
                <a:cs typeface="Times New Roman" panose="02020603050405020304" pitchFamily="18" charset="0"/>
              </a:rPr>
              <a:t>.</a:t>
            </a:r>
          </a:p>
          <a:p>
            <a:pPr algn="just"/>
            <a:r>
              <a:rPr lang="ru-RU" sz="1400" dirty="0" err="1">
                <a:latin typeface="Times New Roman" panose="02020603050405020304" pitchFamily="18" charset="0"/>
                <a:cs typeface="Times New Roman" panose="02020603050405020304" pitchFamily="18" charset="0"/>
              </a:rPr>
              <a:t>Лауазымды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тұлғалар</a:t>
            </a:r>
            <a:r>
              <a:rPr lang="ru-RU" sz="1400" dirty="0">
                <a:latin typeface="Times New Roman" panose="02020603050405020304" pitchFamily="18" charset="0"/>
                <a:cs typeface="Times New Roman" panose="02020603050405020304" pitchFamily="18" charset="0"/>
              </a:rPr>
              <a:t>:</a:t>
            </a:r>
          </a:p>
          <a:p>
            <a:pPr algn="just"/>
            <a:r>
              <a:rPr lang="ru-RU" sz="1400" dirty="0">
                <a:latin typeface="Times New Roman" panose="02020603050405020304" pitchFamily="18" charset="0"/>
                <a:cs typeface="Times New Roman" panose="02020603050405020304" pitchFamily="18" charset="0"/>
              </a:rPr>
              <a:t>	- </a:t>
            </a:r>
            <a:r>
              <a:rPr lang="ru-RU" sz="1400" dirty="0" err="1">
                <a:latin typeface="Times New Roman" panose="02020603050405020304" pitchFamily="18" charset="0"/>
                <a:cs typeface="Times New Roman" panose="02020603050405020304" pitchFamily="18" charset="0"/>
              </a:rPr>
              <a:t>ұсынған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құжаттардың</a:t>
            </a:r>
            <a:r>
              <a:rPr lang="ru-RU" sz="1400" dirty="0">
                <a:latin typeface="Times New Roman" panose="02020603050405020304" pitchFamily="18" charset="0"/>
                <a:cs typeface="Times New Roman" panose="02020603050405020304" pitchFamily="18" charset="0"/>
              </a:rPr>
              <a:t> және (</a:t>
            </a:r>
            <a:r>
              <a:rPr lang="ru-RU" sz="1400" dirty="0" err="1">
                <a:latin typeface="Times New Roman" panose="02020603050405020304" pitchFamily="18" charset="0"/>
                <a:cs typeface="Times New Roman" panose="02020603050405020304" pitchFamily="18" charset="0"/>
              </a:rPr>
              <a:t>немесе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олардағы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деректердің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мәліметтердің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дұрыстығын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тексереді</a:t>
            </a:r>
            <a:r>
              <a:rPr lang="ru-RU" sz="1400" dirty="0">
                <a:latin typeface="Times New Roman" panose="02020603050405020304" pitchFamily="18" charset="0"/>
                <a:cs typeface="Times New Roman" panose="02020603050405020304" pitchFamily="18" charset="0"/>
              </a:rPr>
              <a:t>;</a:t>
            </a:r>
          </a:p>
          <a:p>
            <a:pPr algn="just"/>
            <a:r>
              <a:rPr lang="ru-RU" sz="1400" dirty="0">
                <a:latin typeface="Times New Roman" panose="02020603050405020304" pitchFamily="18" charset="0"/>
                <a:cs typeface="Times New Roman" panose="02020603050405020304" pitchFamily="18" charset="0"/>
              </a:rPr>
              <a:t>	- МЖК ААЖ </a:t>
            </a:r>
            <a:r>
              <a:rPr lang="ru-RU" sz="1400" dirty="0" err="1">
                <a:latin typeface="Times New Roman" panose="02020603050405020304" pitchFamily="18" charset="0"/>
                <a:cs typeface="Times New Roman" panose="02020603050405020304" pitchFamily="18" charset="0"/>
              </a:rPr>
              <a:t>мәліметтер</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базасында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жер</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учаскесін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сәйкестендіреді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қажет</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болған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жағдайда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көрсетілетін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қызметті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берушінің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құжаттарын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мұрағатын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жүйелеу</a:t>
            </a:r>
            <a:r>
              <a:rPr lang="ru-RU" sz="1400" dirty="0">
                <a:latin typeface="Times New Roman" panose="02020603050405020304" pitchFamily="18" charset="0"/>
                <a:cs typeface="Times New Roman" panose="02020603050405020304" pitchFamily="18" charset="0"/>
              </a:rPr>
              <a:t> және </a:t>
            </a:r>
            <a:r>
              <a:rPr lang="ru-RU" sz="1400" dirty="0" err="1">
                <a:latin typeface="Times New Roman" panose="02020603050405020304" pitchFamily="18" charset="0"/>
                <a:cs typeface="Times New Roman" panose="02020603050405020304" pitchFamily="18" charset="0"/>
              </a:rPr>
              <a:t>сақтау</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жөніндегі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құрылымдық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бөлімшеден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мұрағаттық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жер-кадастрлық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істерді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сұратады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оларға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материалдарды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қоса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тіркейді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тапсырыс</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бланкілерін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толтырады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кадастрлық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нөмірді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анықтайды</a:t>
            </a:r>
            <a:r>
              <a:rPr lang="ru-RU" sz="1400" dirty="0">
                <a:latin typeface="Times New Roman" panose="02020603050405020304" pitchFamily="18" charset="0"/>
                <a:cs typeface="Times New Roman" panose="02020603050405020304" pitchFamily="18" charset="0"/>
              </a:rPr>
              <a:t> және </a:t>
            </a:r>
            <a:r>
              <a:rPr lang="ru-RU" sz="1400" dirty="0" err="1">
                <a:latin typeface="Times New Roman" panose="02020603050405020304" pitchFamily="18" charset="0"/>
                <a:cs typeface="Times New Roman" panose="02020603050405020304" pitchFamily="18" charset="0"/>
              </a:rPr>
              <a:t>береді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жер</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учаскесінің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шекараларын</a:t>
            </a:r>
            <a:r>
              <a:rPr lang="ru-RU" sz="1400" dirty="0">
                <a:latin typeface="Times New Roman" panose="02020603050405020304" pitchFamily="18" charset="0"/>
                <a:cs typeface="Times New Roman" panose="02020603050405020304" pitchFamily="18" charset="0"/>
              </a:rPr>
              <a:t> және </a:t>
            </a:r>
            <a:r>
              <a:rPr lang="ru-RU" sz="1400" dirty="0" err="1">
                <a:latin typeface="Times New Roman" panose="02020603050405020304" pitchFamily="18" charset="0"/>
                <a:cs typeface="Times New Roman" panose="02020603050405020304" pitchFamily="18" charset="0"/>
              </a:rPr>
              <a:t>мәліметтерді</a:t>
            </a:r>
            <a:r>
              <a:rPr lang="ru-RU" sz="1400" dirty="0">
                <a:latin typeface="Times New Roman" panose="02020603050405020304" pitchFamily="18" charset="0"/>
                <a:cs typeface="Times New Roman" panose="02020603050405020304" pitchFamily="18" charset="0"/>
              </a:rPr>
              <a:t> МЖК ААЖ </a:t>
            </a:r>
            <a:r>
              <a:rPr lang="ru-RU" sz="1400" dirty="0" err="1">
                <a:latin typeface="Times New Roman" panose="02020603050405020304" pitchFamily="18" charset="0"/>
                <a:cs typeface="Times New Roman" panose="02020603050405020304" pitchFamily="18" charset="0"/>
              </a:rPr>
              <a:t>енгізеді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Мемлекеттік</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жер</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кадастрының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автоматтандырылған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ақпараттық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жүйесі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бұдан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әрі</a:t>
            </a:r>
            <a:r>
              <a:rPr lang="ru-RU" sz="1400" dirty="0">
                <a:latin typeface="Times New Roman" panose="02020603050405020304" pitchFamily="18" charset="0"/>
                <a:cs typeface="Times New Roman" panose="02020603050405020304" pitchFamily="18" charset="0"/>
              </a:rPr>
              <a:t> – МЖК ААЖ) – </a:t>
            </a:r>
            <a:r>
              <a:rPr lang="ru-RU" sz="1400" dirty="0" err="1">
                <a:latin typeface="Times New Roman" panose="02020603050405020304" pitchFamily="18" charset="0"/>
                <a:cs typeface="Times New Roman" panose="02020603050405020304" pitchFamily="18" charset="0"/>
              </a:rPr>
              <a:t>жер</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учаскелерінің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оның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ішінде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олардың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шекаралары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туралы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сапалық</a:t>
            </a:r>
            <a:r>
              <a:rPr lang="ru-RU" sz="1400" dirty="0">
                <a:latin typeface="Times New Roman" panose="02020603050405020304" pitchFamily="18" charset="0"/>
                <a:cs typeface="Times New Roman" panose="02020603050405020304" pitchFamily="18" charset="0"/>
              </a:rPr>
              <a:t> және </a:t>
            </a:r>
            <a:r>
              <a:rPr lang="ru-RU" sz="1400" dirty="0" err="1">
                <a:latin typeface="Times New Roman" panose="02020603050405020304" pitchFamily="18" charset="0"/>
                <a:cs typeface="Times New Roman" panose="02020603050405020304" pitchFamily="18" charset="0"/>
              </a:rPr>
              <a:t>сандық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сипаттамаларды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сондай-ақ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жер</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учаскелерінің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меншік</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иелері</a:t>
            </a:r>
            <a:r>
              <a:rPr lang="ru-RU" sz="1400" dirty="0">
                <a:latin typeface="Times New Roman" panose="02020603050405020304" pitchFamily="18" charset="0"/>
                <a:cs typeface="Times New Roman" panose="02020603050405020304" pitchFamily="18" charset="0"/>
              </a:rPr>
              <a:t> мен </a:t>
            </a:r>
            <a:r>
              <a:rPr lang="ru-RU" sz="1400" dirty="0" err="1">
                <a:latin typeface="Times New Roman" panose="02020603050405020304" pitchFamily="18" charset="0"/>
                <a:cs typeface="Times New Roman" panose="02020603050405020304" pitchFamily="18" charset="0"/>
              </a:rPr>
              <a:t>жер</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пайдаланушылар</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туралы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мәліметтерді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қамтитын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мемлекеттік</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жер</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кадастрын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жүргізуге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арналған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ақпараттық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жүйе</a:t>
            </a:r>
            <a:r>
              <a:rPr lang="ru-RU" sz="1400" dirty="0">
                <a:latin typeface="Times New Roman" panose="02020603050405020304" pitchFamily="18" charset="0"/>
                <a:cs typeface="Times New Roman" panose="02020603050405020304" pitchFamily="18" charset="0"/>
              </a:rPr>
              <a:t>;</a:t>
            </a:r>
          </a:p>
          <a:p>
            <a:pPr algn="just"/>
            <a:r>
              <a:rPr lang="ru-RU" sz="1400" dirty="0">
                <a:latin typeface="Times New Roman" panose="02020603050405020304" pitchFamily="18" charset="0"/>
                <a:cs typeface="Times New Roman" panose="02020603050405020304" pitchFamily="18" charset="0"/>
              </a:rPr>
              <a:t>	- </a:t>
            </a:r>
            <a:r>
              <a:rPr lang="ru-RU" sz="1400" dirty="0" err="1">
                <a:latin typeface="Times New Roman" panose="02020603050405020304" pitchFamily="18" charset="0"/>
                <a:cs typeface="Times New Roman" panose="02020603050405020304" pitchFamily="18" charset="0"/>
              </a:rPr>
              <a:t>атрибутивтік</a:t>
            </a:r>
            <a:r>
              <a:rPr lang="ru-RU" sz="1400" dirty="0">
                <a:latin typeface="Times New Roman" panose="02020603050405020304" pitchFamily="18" charset="0"/>
                <a:cs typeface="Times New Roman" panose="02020603050405020304" pitchFamily="18" charset="0"/>
              </a:rPr>
              <a:t> және </a:t>
            </a:r>
            <a:r>
              <a:rPr lang="ru-RU" sz="1400" dirty="0" err="1">
                <a:latin typeface="Times New Roman" panose="02020603050405020304" pitchFamily="18" charset="0"/>
                <a:cs typeface="Times New Roman" panose="02020603050405020304" pitchFamily="18" charset="0"/>
              </a:rPr>
              <a:t>графикалық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деректерді</a:t>
            </a:r>
            <a:r>
              <a:rPr lang="ru-RU" sz="1400" dirty="0">
                <a:latin typeface="Times New Roman" panose="02020603050405020304" pitchFamily="18" charset="0"/>
                <a:cs typeface="Times New Roman" panose="02020603050405020304" pitchFamily="18" charset="0"/>
              </a:rPr>
              <a:t> МЖК ААЖ </a:t>
            </a:r>
            <a:r>
              <a:rPr lang="ru-RU" sz="1400" dirty="0" err="1">
                <a:latin typeface="Times New Roman" panose="02020603050405020304" pitchFamily="18" charset="0"/>
                <a:cs typeface="Times New Roman" panose="02020603050405020304" pitchFamily="18" charset="0"/>
              </a:rPr>
              <a:t>енгізеді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тексереді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бекітілген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нысан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бойынша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жер</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учаскесі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актісін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басып</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шығарады</a:t>
            </a:r>
            <a:r>
              <a:rPr lang="ru-RU" sz="1400" dirty="0">
                <a:latin typeface="Times New Roman" panose="02020603050405020304" pitchFamily="18" charset="0"/>
                <a:cs typeface="Times New Roman" panose="02020603050405020304" pitchFamily="18" charset="0"/>
              </a:rPr>
              <a:t> және </a:t>
            </a:r>
            <a:r>
              <a:rPr lang="ru-RU" sz="1400" dirty="0" err="1">
                <a:latin typeface="Times New Roman" panose="02020603050405020304" pitchFamily="18" charset="0"/>
                <a:cs typeface="Times New Roman" panose="02020603050405020304" pitchFamily="18" charset="0"/>
              </a:rPr>
              <a:t>жер-кадастрлық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істерді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қалыптастырады</a:t>
            </a:r>
            <a:r>
              <a:rPr lang="ru-RU" sz="1400" dirty="0">
                <a:latin typeface="Times New Roman" panose="02020603050405020304" pitchFamily="18" charset="0"/>
                <a:cs typeface="Times New Roman" panose="02020603050405020304" pitchFamily="18" charset="0"/>
              </a:rPr>
              <a:t> және </a:t>
            </a:r>
            <a:r>
              <a:rPr lang="ru-RU" sz="1400" dirty="0" err="1">
                <a:latin typeface="Times New Roman" panose="02020603050405020304" pitchFamily="18" charset="0"/>
                <a:cs typeface="Times New Roman" panose="02020603050405020304" pitchFamily="18" charset="0"/>
              </a:rPr>
              <a:t>тігеді</a:t>
            </a:r>
            <a:r>
              <a:rPr lang="ru-RU" sz="1400" dirty="0">
                <a:latin typeface="Times New Roman" panose="02020603050405020304" pitchFamily="18" charset="0"/>
                <a:cs typeface="Times New Roman" panose="02020603050405020304" pitchFamily="18" charset="0"/>
              </a:rPr>
              <a:t>;</a:t>
            </a:r>
          </a:p>
          <a:p>
            <a:pPr algn="just"/>
            <a:r>
              <a:rPr lang="ru-RU" sz="1400" dirty="0">
                <a:latin typeface="Times New Roman" panose="02020603050405020304" pitchFamily="18" charset="0"/>
                <a:cs typeface="Times New Roman" panose="02020603050405020304" pitchFamily="18" charset="0"/>
              </a:rPr>
              <a:t>	- </a:t>
            </a:r>
            <a:r>
              <a:rPr lang="ru-RU" sz="1400" dirty="0" err="1">
                <a:latin typeface="Times New Roman" panose="02020603050405020304" pitchFamily="18" charset="0"/>
                <a:cs typeface="Times New Roman" panose="02020603050405020304" pitchFamily="18" charset="0"/>
              </a:rPr>
              <a:t>жер</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учаскесі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актісін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дайындайды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тексереді</a:t>
            </a:r>
            <a:r>
              <a:rPr lang="ru-RU" sz="1400" dirty="0">
                <a:latin typeface="Times New Roman" panose="02020603050405020304" pitchFamily="18" charset="0"/>
                <a:cs typeface="Times New Roman" panose="02020603050405020304" pitchFamily="18" charset="0"/>
              </a:rPr>
              <a:t> және </a:t>
            </a:r>
            <a:r>
              <a:rPr lang="ru-RU" sz="1400" dirty="0" err="1">
                <a:latin typeface="Times New Roman" panose="02020603050405020304" pitchFamily="18" charset="0"/>
                <a:cs typeface="Times New Roman" panose="02020603050405020304" pitchFamily="18" charset="0"/>
              </a:rPr>
              <a:t>оған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қол</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қояды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тіркейді</a:t>
            </a:r>
            <a:r>
              <a:rPr lang="ru-RU" sz="1400" dirty="0">
                <a:latin typeface="Times New Roman" panose="02020603050405020304" pitchFamily="18" charset="0"/>
                <a:cs typeface="Times New Roman" panose="02020603050405020304" pitchFamily="18" charset="0"/>
              </a:rPr>
              <a:t>;</a:t>
            </a:r>
          </a:p>
          <a:p>
            <a:pPr algn="just"/>
            <a:r>
              <a:rPr lang="ru-RU" sz="1400" dirty="0">
                <a:latin typeface="Times New Roman" panose="02020603050405020304" pitchFamily="18" charset="0"/>
                <a:cs typeface="Times New Roman" panose="02020603050405020304" pitchFamily="18" charset="0"/>
              </a:rPr>
              <a:t>	- </a:t>
            </a:r>
            <a:r>
              <a:rPr lang="ru-RU" sz="1400" dirty="0" err="1">
                <a:latin typeface="Times New Roman" panose="02020603050405020304" pitchFamily="18" charset="0"/>
                <a:cs typeface="Times New Roman" panose="02020603050405020304" pitchFamily="18" charset="0"/>
              </a:rPr>
              <a:t>көрсетілетін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қызметті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алушыға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дайын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құжаттарды</a:t>
            </a:r>
            <a:r>
              <a:rPr lang="ru-RU" sz="1400" dirty="0">
                <a:latin typeface="Times New Roman" panose="02020603050405020304" pitchFamily="18" charset="0"/>
                <a:cs typeface="Times New Roman" panose="02020603050405020304" pitchFamily="18" charset="0"/>
              </a:rPr>
              <a:t> беру </a:t>
            </a:r>
            <a:r>
              <a:rPr lang="ru-RU" sz="1400" dirty="0" err="1">
                <a:latin typeface="Times New Roman" panose="02020603050405020304" pitchFamily="18" charset="0"/>
                <a:cs typeface="Times New Roman" panose="02020603050405020304" pitchFamily="18" charset="0"/>
              </a:rPr>
              <a:t>жеке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басын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куәландыратын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құжатты</a:t>
            </a:r>
            <a:r>
              <a:rPr lang="ru-RU" sz="1400" dirty="0">
                <a:latin typeface="Times New Roman" panose="02020603050405020304" pitchFamily="18" charset="0"/>
                <a:cs typeface="Times New Roman" panose="02020603050405020304" pitchFamily="18" charset="0"/>
              </a:rPr>
              <a:t> не </a:t>
            </a:r>
            <a:r>
              <a:rPr lang="ru-RU" sz="1400" dirty="0" err="1">
                <a:latin typeface="Times New Roman" panose="02020603050405020304" pitchFamily="18" charset="0"/>
                <a:cs typeface="Times New Roman" panose="02020603050405020304" pitchFamily="18" charset="0"/>
              </a:rPr>
              <a:t>электрондық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цифрлық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құжаттама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қызметінің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жеке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басын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сәйкестендіру</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үшін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электрондық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құжатын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немесе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уәкілетті</a:t>
            </a:r>
            <a:r>
              <a:rPr lang="ru-RU" sz="1400" dirty="0">
                <a:latin typeface="Times New Roman" panose="02020603050405020304" pitchFamily="18" charset="0"/>
                <a:cs typeface="Times New Roman" panose="02020603050405020304" pitchFamily="18" charset="0"/>
              </a:rPr>
              <a:t> орган </a:t>
            </a:r>
            <a:r>
              <a:rPr lang="ru-RU" sz="1400" dirty="0" err="1">
                <a:latin typeface="Times New Roman" panose="02020603050405020304" pitchFamily="18" charset="0"/>
                <a:cs typeface="Times New Roman" panose="02020603050405020304" pitchFamily="18" charset="0"/>
              </a:rPr>
              <a:t>растайтын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құжат</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бойынша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көрсеткен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кезде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қолхат</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негізінде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жүзеге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асырылады</a:t>
            </a:r>
            <a:r>
              <a:rPr lang="ru-RU" sz="1400" dirty="0">
                <a:latin typeface="Times New Roman" panose="02020603050405020304" pitchFamily="18" charset="0"/>
                <a:cs typeface="Times New Roman" panose="02020603050405020304" pitchFamily="18" charset="0"/>
              </a:rPr>
              <a:t>.</a:t>
            </a:r>
          </a:p>
          <a:p>
            <a:pPr algn="just"/>
            <a:r>
              <a:rPr lang="kk-KZ"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www.egov.kz </a:t>
            </a:r>
            <a:r>
              <a:rPr lang="ru-RU" sz="1400" dirty="0">
                <a:latin typeface="Times New Roman" panose="02020603050405020304" pitchFamily="18" charset="0"/>
                <a:cs typeface="Times New Roman" panose="02020603050405020304" pitchFamily="18" charset="0"/>
              </a:rPr>
              <a:t>веб-порталы </a:t>
            </a:r>
            <a:r>
              <a:rPr lang="ru-RU" sz="1400" dirty="0" err="1">
                <a:latin typeface="Times New Roman" panose="02020603050405020304" pitchFamily="18" charset="0"/>
                <a:cs typeface="Times New Roman" panose="02020603050405020304" pitchFamily="18" charset="0"/>
              </a:rPr>
              <a:t>арқылы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өтініш</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түскен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жағдайда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құжаттарды</a:t>
            </a:r>
            <a:r>
              <a:rPr lang="ru-RU" sz="1400" dirty="0">
                <a:latin typeface="Times New Roman" panose="02020603050405020304" pitchFamily="18" charset="0"/>
                <a:cs typeface="Times New Roman" panose="02020603050405020304" pitchFamily="18" charset="0"/>
              </a:rPr>
              <a:t> беру </a:t>
            </a:r>
            <a:r>
              <a:rPr lang="ru-RU" sz="1400" dirty="0" err="1">
                <a:latin typeface="Times New Roman" panose="02020603050405020304" pitchFamily="18" charset="0"/>
                <a:cs typeface="Times New Roman" panose="02020603050405020304" pitchFamily="18" charset="0"/>
              </a:rPr>
              <a:t>жөніндегі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құрылымдық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бөлімшенің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жұмыскері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сәйкестендіру</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құжатын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тіркейді</a:t>
            </a:r>
            <a:r>
              <a:rPr lang="ru-RU" sz="1400" dirty="0">
                <a:latin typeface="Times New Roman" panose="02020603050405020304" pitchFamily="18" charset="0"/>
                <a:cs typeface="Times New Roman" panose="02020603050405020304" pitchFamily="18" charset="0"/>
              </a:rPr>
              <a:t> және веб портал </a:t>
            </a:r>
            <a:r>
              <a:rPr lang="ru-RU" sz="1400" dirty="0" err="1">
                <a:latin typeface="Times New Roman" panose="02020603050405020304" pitchFamily="18" charset="0"/>
                <a:cs typeface="Times New Roman" panose="02020603050405020304" pitchFamily="18" charset="0"/>
              </a:rPr>
              <a:t>арқылы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көрсетілетін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қызметті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алушының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жеке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кабинетіне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немесе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көрсетілетін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қызметті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берушінің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уәкілетті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адамының</a:t>
            </a:r>
            <a:r>
              <a:rPr lang="ru-RU" sz="1400" dirty="0">
                <a:latin typeface="Times New Roman" panose="02020603050405020304" pitchFamily="18" charset="0"/>
                <a:cs typeface="Times New Roman" panose="02020603050405020304" pitchFamily="18" charset="0"/>
              </a:rPr>
              <a:t> ЭЦҚ-</a:t>
            </a:r>
            <a:r>
              <a:rPr lang="ru-RU" sz="1400" dirty="0" err="1">
                <a:latin typeface="Times New Roman" panose="02020603050405020304" pitchFamily="18" charset="0"/>
                <a:cs typeface="Times New Roman" panose="02020603050405020304" pitchFamily="18" charset="0"/>
              </a:rPr>
              <a:t>сы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қойылған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электрондық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құжат</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нысанында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жібереді</a:t>
            </a:r>
            <a:r>
              <a:rPr lang="ru-RU" sz="1400" dirty="0">
                <a:latin typeface="Times New Roman" panose="02020603050405020304" pitchFamily="18" charset="0"/>
                <a:cs typeface="Times New Roman" panose="02020603050405020304" pitchFamily="18" charset="0"/>
              </a:rPr>
              <a:t>.</a:t>
            </a:r>
          </a:p>
        </p:txBody>
      </p:sp>
      <p:sp>
        <p:nvSpPr>
          <p:cNvPr id="6" name="Прямоугольник 5">
            <a:extLst>
              <a:ext uri="{FF2B5EF4-FFF2-40B4-BE49-F238E27FC236}">
                <a16:creationId xmlns:a16="http://schemas.microsoft.com/office/drawing/2014/main" xmlns="" id="{529F9AF6-443F-4040-AC91-88834B288ADE}"/>
              </a:ext>
            </a:extLst>
          </p:cNvPr>
          <p:cNvSpPr/>
          <p:nvPr/>
        </p:nvSpPr>
        <p:spPr>
          <a:xfrm>
            <a:off x="858473" y="5385796"/>
            <a:ext cx="6096000" cy="1200329"/>
          </a:xfrm>
          <a:prstGeom prst="rect">
            <a:avLst/>
          </a:prstGeom>
        </p:spPr>
        <p:txBody>
          <a:bodyPr>
            <a:spAutoFit/>
          </a:bodyPr>
          <a:lstStyle/>
          <a:p>
            <a:pPr algn="just"/>
            <a:r>
              <a:rPr lang="ru-RU" dirty="0"/>
              <a:t> </a:t>
            </a:r>
            <a:r>
              <a:rPr lang="ru-RU" dirty="0" err="1">
                <a:solidFill>
                  <a:srgbClr val="FF0000"/>
                </a:solidFill>
              </a:rPr>
              <a:t>Көрсетілетін</a:t>
            </a:r>
            <a:r>
              <a:rPr lang="ru-RU" dirty="0">
                <a:solidFill>
                  <a:srgbClr val="FF0000"/>
                </a:solidFill>
              </a:rPr>
              <a:t> </a:t>
            </a:r>
            <a:r>
              <a:rPr lang="ru-RU" dirty="0" err="1">
                <a:solidFill>
                  <a:srgbClr val="FF0000"/>
                </a:solidFill>
              </a:rPr>
              <a:t>қызметті</a:t>
            </a:r>
            <a:r>
              <a:rPr lang="ru-RU" dirty="0">
                <a:solidFill>
                  <a:srgbClr val="FF0000"/>
                </a:solidFill>
              </a:rPr>
              <a:t> </a:t>
            </a:r>
            <a:r>
              <a:rPr lang="ru-RU" dirty="0" err="1">
                <a:solidFill>
                  <a:srgbClr val="FF0000"/>
                </a:solidFill>
              </a:rPr>
              <a:t>алушы</a:t>
            </a:r>
            <a:r>
              <a:rPr lang="ru-RU" dirty="0">
                <a:solidFill>
                  <a:srgbClr val="FF0000"/>
                </a:solidFill>
              </a:rPr>
              <a:t> </a:t>
            </a:r>
            <a:r>
              <a:rPr lang="ru-RU" dirty="0" err="1">
                <a:solidFill>
                  <a:srgbClr val="FF0000"/>
                </a:solidFill>
              </a:rPr>
              <a:t>құжаттар</a:t>
            </a:r>
            <a:r>
              <a:rPr lang="ru-RU" dirty="0">
                <a:solidFill>
                  <a:srgbClr val="FF0000"/>
                </a:solidFill>
              </a:rPr>
              <a:t> </a:t>
            </a:r>
            <a:r>
              <a:rPr lang="ru-RU" dirty="0" err="1">
                <a:solidFill>
                  <a:srgbClr val="FF0000"/>
                </a:solidFill>
              </a:rPr>
              <a:t>топтамасын</a:t>
            </a:r>
            <a:r>
              <a:rPr lang="ru-RU" dirty="0">
                <a:solidFill>
                  <a:srgbClr val="FF0000"/>
                </a:solidFill>
              </a:rPr>
              <a:t> </a:t>
            </a:r>
            <a:r>
              <a:rPr lang="ru-RU" dirty="0" err="1">
                <a:solidFill>
                  <a:srgbClr val="FF0000"/>
                </a:solidFill>
              </a:rPr>
              <a:t>толық</a:t>
            </a:r>
            <a:r>
              <a:rPr lang="ru-RU" dirty="0">
                <a:solidFill>
                  <a:srgbClr val="FF0000"/>
                </a:solidFill>
              </a:rPr>
              <a:t> </a:t>
            </a:r>
            <a:r>
              <a:rPr lang="ru-RU" dirty="0" err="1">
                <a:solidFill>
                  <a:srgbClr val="FF0000"/>
                </a:solidFill>
              </a:rPr>
              <a:t>ұсынбаған</a:t>
            </a:r>
            <a:r>
              <a:rPr lang="ru-RU" dirty="0">
                <a:solidFill>
                  <a:srgbClr val="FF0000"/>
                </a:solidFill>
              </a:rPr>
              <a:t> және (</a:t>
            </a:r>
            <a:r>
              <a:rPr lang="ru-RU" dirty="0" err="1">
                <a:solidFill>
                  <a:srgbClr val="FF0000"/>
                </a:solidFill>
              </a:rPr>
              <a:t>немесе</a:t>
            </a:r>
            <a:r>
              <a:rPr lang="ru-RU" dirty="0">
                <a:solidFill>
                  <a:srgbClr val="FF0000"/>
                </a:solidFill>
              </a:rPr>
              <a:t>) </a:t>
            </a:r>
            <a:r>
              <a:rPr lang="ru-RU" dirty="0" err="1">
                <a:solidFill>
                  <a:srgbClr val="FF0000"/>
                </a:solidFill>
              </a:rPr>
              <a:t>қолданылу</a:t>
            </a:r>
            <a:r>
              <a:rPr lang="ru-RU" dirty="0">
                <a:solidFill>
                  <a:srgbClr val="FF0000"/>
                </a:solidFill>
              </a:rPr>
              <a:t> </a:t>
            </a:r>
            <a:r>
              <a:rPr lang="ru-RU" dirty="0" err="1">
                <a:solidFill>
                  <a:srgbClr val="FF0000"/>
                </a:solidFill>
              </a:rPr>
              <a:t>мерзімі</a:t>
            </a:r>
            <a:r>
              <a:rPr lang="ru-RU" dirty="0">
                <a:solidFill>
                  <a:srgbClr val="FF0000"/>
                </a:solidFill>
              </a:rPr>
              <a:t> </a:t>
            </a:r>
            <a:r>
              <a:rPr lang="ru-RU" dirty="0" err="1">
                <a:solidFill>
                  <a:srgbClr val="FF0000"/>
                </a:solidFill>
              </a:rPr>
              <a:t>өткен</a:t>
            </a:r>
            <a:r>
              <a:rPr lang="ru-RU" dirty="0">
                <a:solidFill>
                  <a:srgbClr val="FF0000"/>
                </a:solidFill>
              </a:rPr>
              <a:t> </a:t>
            </a:r>
            <a:r>
              <a:rPr lang="ru-RU" dirty="0" err="1">
                <a:solidFill>
                  <a:srgbClr val="FF0000"/>
                </a:solidFill>
              </a:rPr>
              <a:t>құжаттарды</a:t>
            </a:r>
            <a:r>
              <a:rPr lang="ru-RU" dirty="0">
                <a:solidFill>
                  <a:srgbClr val="FF0000"/>
                </a:solidFill>
              </a:rPr>
              <a:t> </a:t>
            </a:r>
            <a:r>
              <a:rPr lang="ru-RU" dirty="0" err="1">
                <a:solidFill>
                  <a:srgbClr val="FF0000"/>
                </a:solidFill>
              </a:rPr>
              <a:t>ұсынған</a:t>
            </a:r>
            <a:r>
              <a:rPr lang="ru-RU" dirty="0">
                <a:solidFill>
                  <a:srgbClr val="FF0000"/>
                </a:solidFill>
              </a:rPr>
              <a:t> </a:t>
            </a:r>
            <a:r>
              <a:rPr lang="ru-RU" dirty="0" err="1">
                <a:solidFill>
                  <a:srgbClr val="FF0000"/>
                </a:solidFill>
              </a:rPr>
              <a:t>жағдайда</a:t>
            </a:r>
            <a:r>
              <a:rPr lang="ru-RU" dirty="0">
                <a:solidFill>
                  <a:srgbClr val="FF0000"/>
                </a:solidFill>
              </a:rPr>
              <a:t>, </a:t>
            </a:r>
            <a:r>
              <a:rPr lang="ru-RU" dirty="0" err="1">
                <a:solidFill>
                  <a:srgbClr val="FF0000"/>
                </a:solidFill>
              </a:rPr>
              <a:t>көрсетілетін</a:t>
            </a:r>
            <a:r>
              <a:rPr lang="ru-RU" dirty="0">
                <a:solidFill>
                  <a:srgbClr val="FF0000"/>
                </a:solidFill>
              </a:rPr>
              <a:t> </a:t>
            </a:r>
            <a:r>
              <a:rPr lang="ru-RU" dirty="0" err="1">
                <a:solidFill>
                  <a:srgbClr val="FF0000"/>
                </a:solidFill>
              </a:rPr>
              <a:t>қызметті</a:t>
            </a:r>
            <a:r>
              <a:rPr lang="ru-RU" dirty="0">
                <a:solidFill>
                  <a:srgbClr val="FF0000"/>
                </a:solidFill>
              </a:rPr>
              <a:t> </a:t>
            </a:r>
            <a:r>
              <a:rPr lang="ru-RU" dirty="0" err="1">
                <a:solidFill>
                  <a:srgbClr val="FF0000"/>
                </a:solidFill>
              </a:rPr>
              <a:t>беруші</a:t>
            </a:r>
            <a:r>
              <a:rPr lang="ru-RU" dirty="0">
                <a:solidFill>
                  <a:srgbClr val="FF0000"/>
                </a:solidFill>
              </a:rPr>
              <a:t> </a:t>
            </a:r>
            <a:r>
              <a:rPr lang="ru-RU" dirty="0" err="1">
                <a:solidFill>
                  <a:srgbClr val="FF0000"/>
                </a:solidFill>
              </a:rPr>
              <a:t>өтінішті</a:t>
            </a:r>
            <a:r>
              <a:rPr lang="ru-RU" dirty="0">
                <a:solidFill>
                  <a:srgbClr val="FF0000"/>
                </a:solidFill>
              </a:rPr>
              <a:t> </a:t>
            </a:r>
            <a:r>
              <a:rPr lang="ru-RU" dirty="0" err="1">
                <a:solidFill>
                  <a:srgbClr val="FF0000"/>
                </a:solidFill>
              </a:rPr>
              <a:t>қабылдаудан</a:t>
            </a:r>
            <a:r>
              <a:rPr lang="ru-RU" dirty="0">
                <a:solidFill>
                  <a:srgbClr val="FF0000"/>
                </a:solidFill>
              </a:rPr>
              <a:t> бас </a:t>
            </a:r>
            <a:r>
              <a:rPr lang="ru-RU" dirty="0" err="1">
                <a:solidFill>
                  <a:srgbClr val="FF0000"/>
                </a:solidFill>
              </a:rPr>
              <a:t>тартады</a:t>
            </a:r>
            <a:r>
              <a:rPr lang="ru-RU" dirty="0">
                <a:solidFill>
                  <a:srgbClr val="FF0000"/>
                </a:solidFill>
              </a:rPr>
              <a:t>.</a:t>
            </a:r>
          </a:p>
        </p:txBody>
      </p:sp>
    </p:spTree>
    <p:extLst>
      <p:ext uri="{BB962C8B-B14F-4D97-AF65-F5344CB8AC3E}">
        <p14:creationId xmlns:p14="http://schemas.microsoft.com/office/powerpoint/2010/main" val="31635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B7BAE0C-C742-42FE-8A1B-C41E62FAA892}"/>
              </a:ext>
            </a:extLst>
          </p:cNvPr>
          <p:cNvSpPr/>
          <p:nvPr/>
        </p:nvSpPr>
        <p:spPr>
          <a:xfrm>
            <a:off x="830510" y="262255"/>
            <a:ext cx="11123802" cy="646331"/>
          </a:xfrm>
          <a:prstGeom prst="rect">
            <a:avLst/>
          </a:prstGeom>
        </p:spPr>
        <p:txBody>
          <a:bodyPr wrap="square">
            <a:spAutoFit/>
          </a:bodyPr>
          <a:lstStyle/>
          <a:p>
            <a:pPr algn="just"/>
            <a:r>
              <a:rPr lang="ru-RU" b="1" dirty="0" err="1">
                <a:latin typeface="Times New Roman" panose="02020603050405020304" pitchFamily="18" charset="0"/>
                <a:cs typeface="Times New Roman" panose="02020603050405020304" pitchFamily="18" charset="0"/>
              </a:rPr>
              <a:t>Мемлекеттік</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қызметті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көрсету</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үшін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көрсетілетін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қызметті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алушыдан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талап</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етілетін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құжаттар</a:t>
            </a:r>
            <a:r>
              <a:rPr lang="ru-RU" b="1" dirty="0">
                <a:latin typeface="Times New Roman" panose="02020603050405020304" pitchFamily="18" charset="0"/>
                <a:cs typeface="Times New Roman" panose="02020603050405020304" pitchFamily="18" charset="0"/>
              </a:rPr>
              <a:t> мен </a:t>
            </a:r>
            <a:r>
              <a:rPr lang="ru-RU" b="1" dirty="0" err="1">
                <a:latin typeface="Times New Roman" panose="02020603050405020304" pitchFamily="18" charset="0"/>
                <a:cs typeface="Times New Roman" panose="02020603050405020304" pitchFamily="18" charset="0"/>
              </a:rPr>
              <a:t>мәліметтердің</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тізбесі</a:t>
            </a:r>
            <a:endParaRPr lang="ru-RU" b="1" dirty="0">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xmlns="" id="{A11217D2-7227-4132-B851-72CA08FC62E8}"/>
              </a:ext>
            </a:extLst>
          </p:cNvPr>
          <p:cNvSpPr/>
          <p:nvPr/>
        </p:nvSpPr>
        <p:spPr>
          <a:xfrm>
            <a:off x="830510" y="979307"/>
            <a:ext cx="4750852" cy="369332"/>
          </a:xfrm>
          <a:prstGeom prst="rect">
            <a:avLst/>
          </a:prstGeom>
        </p:spPr>
        <p:txBody>
          <a:bodyPr wrap="none">
            <a:spAutoFit/>
          </a:bodyPr>
          <a:lstStyle/>
          <a:p>
            <a:r>
              <a:rPr lang="kk-KZ" i="1" dirty="0">
                <a:latin typeface="Times New Roman" panose="02020603050405020304" pitchFamily="18" charset="0"/>
                <a:ea typeface="Calibri" panose="020F0502020204030204" pitchFamily="34" charset="0"/>
              </a:rPr>
              <a:t>Мемлекет жер учаскесіне құқық берген кезде:</a:t>
            </a:r>
            <a:endParaRPr lang="ru-RU" dirty="0"/>
          </a:p>
        </p:txBody>
      </p:sp>
      <p:sp>
        <p:nvSpPr>
          <p:cNvPr id="5" name="Прямоугольник 4">
            <a:extLst>
              <a:ext uri="{FF2B5EF4-FFF2-40B4-BE49-F238E27FC236}">
                <a16:creationId xmlns:a16="http://schemas.microsoft.com/office/drawing/2014/main" xmlns="" id="{191E1E38-A68E-409B-AED5-8CB0A9C47385}"/>
              </a:ext>
            </a:extLst>
          </p:cNvPr>
          <p:cNvSpPr/>
          <p:nvPr/>
        </p:nvSpPr>
        <p:spPr>
          <a:xfrm>
            <a:off x="727160" y="2791220"/>
            <a:ext cx="4750852" cy="954107"/>
          </a:xfrm>
          <a:prstGeom prst="rect">
            <a:avLst/>
          </a:prstGeom>
        </p:spPr>
        <p:txBody>
          <a:bodyPr wrap="square">
            <a:spAutoFit/>
          </a:bodyPr>
          <a:lstStyle/>
          <a:p>
            <a:r>
              <a:rPr lang="kk-KZ" sz="1400" dirty="0">
                <a:solidFill>
                  <a:srgbClr val="FF0000"/>
                </a:solidFill>
                <a:latin typeface="Times New Roman" panose="02020603050405020304" pitchFamily="18" charset="0"/>
                <a:ea typeface="Calibri" panose="020F0502020204030204" pitchFamily="34" charset="0"/>
              </a:rPr>
              <a:t>1</a:t>
            </a:r>
            <a:r>
              <a:rPr lang="kk-KZ" sz="1400" dirty="0">
                <a:latin typeface="Times New Roman" panose="02020603050405020304" pitchFamily="18" charset="0"/>
                <a:ea typeface="Calibri" panose="020F0502020204030204" pitchFamily="34" charset="0"/>
              </a:rPr>
              <a:t> Жер учаскесіне актiлерді дайындау және беру" мемлекеттiк қызметін көрсету қағидаларын 2-қосымшаға сәйкес нысан бойынша жер учаскесiне актiнi дайындау және беру туралы өтiнiш</a:t>
            </a:r>
            <a:endParaRPr lang="ru-RU" dirty="0"/>
          </a:p>
        </p:txBody>
      </p:sp>
      <p:pic>
        <p:nvPicPr>
          <p:cNvPr id="6" name="Рисунок 5">
            <a:extLst>
              <a:ext uri="{FF2B5EF4-FFF2-40B4-BE49-F238E27FC236}">
                <a16:creationId xmlns:a16="http://schemas.microsoft.com/office/drawing/2014/main" xmlns="" id="{9ED21715-11B2-4530-ADE0-0FE823DC41B5}"/>
              </a:ext>
            </a:extLst>
          </p:cNvPr>
          <p:cNvPicPr>
            <a:picLocks noChangeAspect="1"/>
          </p:cNvPicPr>
          <p:nvPr/>
        </p:nvPicPr>
        <p:blipFill rotWithShape="1">
          <a:blip r:embed="rId2"/>
          <a:srcRect l="31032" t="12110" r="30849" b="5811"/>
          <a:stretch/>
        </p:blipFill>
        <p:spPr>
          <a:xfrm>
            <a:off x="6610640" y="609984"/>
            <a:ext cx="4913037" cy="5950627"/>
          </a:xfrm>
          <a:prstGeom prst="rect">
            <a:avLst/>
          </a:prstGeom>
        </p:spPr>
      </p:pic>
      <p:cxnSp>
        <p:nvCxnSpPr>
          <p:cNvPr id="8" name="Прямая со стрелкой 7">
            <a:extLst>
              <a:ext uri="{FF2B5EF4-FFF2-40B4-BE49-F238E27FC236}">
                <a16:creationId xmlns:a16="http://schemas.microsoft.com/office/drawing/2014/main" xmlns="" id="{A14F92E0-B159-4211-91A9-D0B34DE451CC}"/>
              </a:ext>
            </a:extLst>
          </p:cNvPr>
          <p:cNvCxnSpPr>
            <a:cxnSpLocks/>
          </p:cNvCxnSpPr>
          <p:nvPr/>
        </p:nvCxnSpPr>
        <p:spPr>
          <a:xfrm>
            <a:off x="5402512" y="3171039"/>
            <a:ext cx="9143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20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B7BAE0C-C742-42FE-8A1B-C41E62FAA892}"/>
              </a:ext>
            </a:extLst>
          </p:cNvPr>
          <p:cNvSpPr/>
          <p:nvPr/>
        </p:nvSpPr>
        <p:spPr>
          <a:xfrm>
            <a:off x="830510" y="262255"/>
            <a:ext cx="11123802" cy="646331"/>
          </a:xfrm>
          <a:prstGeom prst="rect">
            <a:avLst/>
          </a:prstGeom>
        </p:spPr>
        <p:txBody>
          <a:bodyPr wrap="square">
            <a:spAutoFit/>
          </a:bodyPr>
          <a:lstStyle/>
          <a:p>
            <a:pPr algn="just"/>
            <a:r>
              <a:rPr lang="ru-RU" b="1" dirty="0" err="1">
                <a:latin typeface="Times New Roman" panose="02020603050405020304" pitchFamily="18" charset="0"/>
                <a:cs typeface="Times New Roman" panose="02020603050405020304" pitchFamily="18" charset="0"/>
              </a:rPr>
              <a:t>Мемлекеттік</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қызметті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көрсету</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үшін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көрсетілетін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қызметті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алушыдан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талап</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етілетін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құжаттар</a:t>
            </a:r>
            <a:r>
              <a:rPr lang="ru-RU" b="1" dirty="0">
                <a:latin typeface="Times New Roman" panose="02020603050405020304" pitchFamily="18" charset="0"/>
                <a:cs typeface="Times New Roman" panose="02020603050405020304" pitchFamily="18" charset="0"/>
              </a:rPr>
              <a:t> мен </a:t>
            </a:r>
            <a:r>
              <a:rPr lang="ru-RU" b="1" dirty="0" err="1">
                <a:latin typeface="Times New Roman" panose="02020603050405020304" pitchFamily="18" charset="0"/>
                <a:cs typeface="Times New Roman" panose="02020603050405020304" pitchFamily="18" charset="0"/>
              </a:rPr>
              <a:t>мәліметтердің</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тізбесі</a:t>
            </a:r>
            <a:endParaRPr lang="ru-RU" b="1" dirty="0">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xmlns="" id="{A11217D2-7227-4132-B851-72CA08FC62E8}"/>
              </a:ext>
            </a:extLst>
          </p:cNvPr>
          <p:cNvSpPr/>
          <p:nvPr/>
        </p:nvSpPr>
        <p:spPr>
          <a:xfrm>
            <a:off x="830510" y="979307"/>
            <a:ext cx="4750852" cy="369332"/>
          </a:xfrm>
          <a:prstGeom prst="rect">
            <a:avLst/>
          </a:prstGeom>
        </p:spPr>
        <p:txBody>
          <a:bodyPr wrap="none">
            <a:spAutoFit/>
          </a:bodyPr>
          <a:lstStyle/>
          <a:p>
            <a:r>
              <a:rPr lang="kk-KZ" i="1" dirty="0">
                <a:latin typeface="Times New Roman" panose="02020603050405020304" pitchFamily="18" charset="0"/>
                <a:ea typeface="Calibri" panose="020F0502020204030204" pitchFamily="34" charset="0"/>
              </a:rPr>
              <a:t>Мемлекет жер учаскесіне құқық берген кезде:</a:t>
            </a:r>
            <a:endParaRPr lang="ru-RU" dirty="0"/>
          </a:p>
        </p:txBody>
      </p:sp>
      <p:sp>
        <p:nvSpPr>
          <p:cNvPr id="2" name="Прямоугольник 1">
            <a:extLst>
              <a:ext uri="{FF2B5EF4-FFF2-40B4-BE49-F238E27FC236}">
                <a16:creationId xmlns:a16="http://schemas.microsoft.com/office/drawing/2014/main" xmlns="" id="{18A556B3-56EA-4307-9538-22B8AA9BF9E8}"/>
              </a:ext>
            </a:extLst>
          </p:cNvPr>
          <p:cNvSpPr/>
          <p:nvPr/>
        </p:nvSpPr>
        <p:spPr>
          <a:xfrm>
            <a:off x="556469" y="1939170"/>
            <a:ext cx="6096000" cy="2246769"/>
          </a:xfrm>
          <a:prstGeom prst="rect">
            <a:avLst/>
          </a:prstGeom>
        </p:spPr>
        <p:txBody>
          <a:bodyPr>
            <a:spAutoFit/>
          </a:bodyPr>
          <a:lstStyle/>
          <a:p>
            <a:pPr lvl="0" algn="just">
              <a:spcAft>
                <a:spcPts val="0"/>
              </a:spcAft>
            </a:pPr>
            <a:r>
              <a:rPr lang="kk-KZ" sz="1400" dirty="0">
                <a:latin typeface="Times New Roman" panose="02020603050405020304" pitchFamily="18" charset="0"/>
                <a:ea typeface="Calibri" panose="020F0502020204030204" pitchFamily="34" charset="0"/>
                <a:cs typeface="Times New Roman" panose="02020603050405020304" pitchFamily="18" charset="0"/>
              </a:rPr>
              <a:t>            </a:t>
            </a:r>
            <a:r>
              <a:rPr lang="kk-KZ" sz="1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kk-KZ" sz="1400" dirty="0">
                <a:latin typeface="Times New Roman" panose="02020603050405020304" pitchFamily="18" charset="0"/>
                <a:ea typeface="Calibri" panose="020F0502020204030204" pitchFamily="34" charset="0"/>
                <a:cs typeface="Times New Roman" panose="02020603050405020304" pitchFamily="18" charset="0"/>
              </a:rPr>
              <a:t>-жеке басын куәландыратын құжат немесе цифрлық құжаттама қызметінің электрондық құжаты (сәйкестендіру үшін)</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lvl="0" algn="just">
              <a:spcAft>
                <a:spcPts val="0"/>
              </a:spcAft>
            </a:pPr>
            <a:r>
              <a:rPr lang="kk-KZ" sz="1400" dirty="0">
                <a:latin typeface="Times New Roman" panose="02020603050405020304" pitchFamily="18" charset="0"/>
                <a:ea typeface="Calibri" panose="020F0502020204030204" pitchFamily="34" charset="0"/>
              </a:rPr>
              <a:t>           -Өкіл жүгінген жағдайда – өкілдің жеке басын куәландыратын құжат, көрсетілетін қызметті алушыдан сенімхаттың немесе көрсетілетін қызметті алушы өкілінің өкілеттігін куәландыратын құжаттың көшірмесі не цифрлық құжаттар сервисінен электрондық құжат (сәйкестендіру үшін)</a:t>
            </a:r>
            <a:endParaRPr lang="ru-RU" sz="1400" dirty="0">
              <a:latin typeface="Times New Roman" panose="02020603050405020304" pitchFamily="18" charset="0"/>
              <a:ea typeface="Calibri" panose="020F0502020204030204" pitchFamily="34" charset="0"/>
            </a:endParaRPr>
          </a:p>
          <a:p>
            <a:pPr lvl="0" algn="just">
              <a:spcAft>
                <a:spcPts val="0"/>
              </a:spcAft>
            </a:pPr>
            <a:r>
              <a:rPr lang="kk-KZ" sz="1400" dirty="0">
                <a:latin typeface="Times New Roman" panose="02020603050405020304" pitchFamily="18" charset="0"/>
                <a:ea typeface="Calibri" panose="020F0502020204030204" pitchFamily="34" charset="0"/>
              </a:rPr>
              <a:t>          -Қазақстан Республикасының азаматтық заңнамасына сәйкес мұрагерлік тәртібімен жер учаскелерін алған кәмелетке толмағандарға жер учаскелеріне құқықтар ресімделген жағдайда туу туралы куәлік не цифрлық құжаттар сервисінен (сәйкестендіру үшін) электрондық құжат ұсынылады;</a:t>
            </a:r>
            <a:endParaRPr lang="ru-RU" sz="1400" dirty="0">
              <a:latin typeface="Times New Roman" panose="02020603050405020304" pitchFamily="18" charset="0"/>
              <a:ea typeface="Times New Roman" panose="02020603050405020304" pitchFamily="18" charset="0"/>
            </a:endParaRPr>
          </a:p>
        </p:txBody>
      </p:sp>
      <p:pic>
        <p:nvPicPr>
          <p:cNvPr id="9" name="Рисунок 8">
            <a:extLst>
              <a:ext uri="{FF2B5EF4-FFF2-40B4-BE49-F238E27FC236}">
                <a16:creationId xmlns:a16="http://schemas.microsoft.com/office/drawing/2014/main" xmlns="" id="{BD3C3F6A-C359-4715-A758-474C01A25CAD}"/>
              </a:ext>
            </a:extLst>
          </p:cNvPr>
          <p:cNvPicPr>
            <a:picLocks noChangeAspect="1"/>
          </p:cNvPicPr>
          <p:nvPr/>
        </p:nvPicPr>
        <p:blipFill rotWithShape="1">
          <a:blip r:embed="rId2"/>
          <a:srcRect l="23657" t="22109" r="23584" b="11131"/>
          <a:stretch/>
        </p:blipFill>
        <p:spPr>
          <a:xfrm>
            <a:off x="8028264" y="622784"/>
            <a:ext cx="2164360" cy="3020037"/>
          </a:xfrm>
          <a:prstGeom prst="rect">
            <a:avLst/>
          </a:prstGeom>
        </p:spPr>
      </p:pic>
      <p:pic>
        <p:nvPicPr>
          <p:cNvPr id="10" name="Рисунок 9">
            <a:extLst>
              <a:ext uri="{FF2B5EF4-FFF2-40B4-BE49-F238E27FC236}">
                <a16:creationId xmlns:a16="http://schemas.microsoft.com/office/drawing/2014/main" xmlns="" id="{991A1C7B-16EE-4531-9621-3F6FB797FDBD}"/>
              </a:ext>
            </a:extLst>
          </p:cNvPr>
          <p:cNvPicPr>
            <a:picLocks noChangeAspect="1"/>
          </p:cNvPicPr>
          <p:nvPr/>
        </p:nvPicPr>
        <p:blipFill rotWithShape="1">
          <a:blip r:embed="rId3"/>
          <a:srcRect l="29037" t="28229" r="20964" b="5810"/>
          <a:stretch/>
        </p:blipFill>
        <p:spPr>
          <a:xfrm>
            <a:off x="7120789" y="3785434"/>
            <a:ext cx="3979310" cy="2952924"/>
          </a:xfrm>
          <a:prstGeom prst="rect">
            <a:avLst/>
          </a:prstGeom>
        </p:spPr>
      </p:pic>
    </p:spTree>
    <p:extLst>
      <p:ext uri="{BB962C8B-B14F-4D97-AF65-F5344CB8AC3E}">
        <p14:creationId xmlns:p14="http://schemas.microsoft.com/office/powerpoint/2010/main" val="1432850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B7BAE0C-C742-42FE-8A1B-C41E62FAA892}"/>
              </a:ext>
            </a:extLst>
          </p:cNvPr>
          <p:cNvSpPr/>
          <p:nvPr/>
        </p:nvSpPr>
        <p:spPr>
          <a:xfrm>
            <a:off x="830510" y="262255"/>
            <a:ext cx="11123802" cy="646331"/>
          </a:xfrm>
          <a:prstGeom prst="rect">
            <a:avLst/>
          </a:prstGeom>
        </p:spPr>
        <p:txBody>
          <a:bodyPr wrap="square">
            <a:spAutoFit/>
          </a:bodyPr>
          <a:lstStyle/>
          <a:p>
            <a:pPr algn="just"/>
            <a:r>
              <a:rPr lang="ru-RU" b="1" dirty="0" err="1">
                <a:latin typeface="Times New Roman" panose="02020603050405020304" pitchFamily="18" charset="0"/>
                <a:cs typeface="Times New Roman" panose="02020603050405020304" pitchFamily="18" charset="0"/>
              </a:rPr>
              <a:t>Мемлекеттік</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қызметті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көрсету</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үшін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көрсетілетін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қызметті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алушыдан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талап</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етілетін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құжаттар</a:t>
            </a:r>
            <a:r>
              <a:rPr lang="ru-RU" b="1" dirty="0">
                <a:latin typeface="Times New Roman" panose="02020603050405020304" pitchFamily="18" charset="0"/>
                <a:cs typeface="Times New Roman" panose="02020603050405020304" pitchFamily="18" charset="0"/>
              </a:rPr>
              <a:t> мен </a:t>
            </a:r>
            <a:r>
              <a:rPr lang="ru-RU" b="1" dirty="0" err="1">
                <a:latin typeface="Times New Roman" panose="02020603050405020304" pitchFamily="18" charset="0"/>
                <a:cs typeface="Times New Roman" panose="02020603050405020304" pitchFamily="18" charset="0"/>
              </a:rPr>
              <a:t>мәліметтердің</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тізбесі</a:t>
            </a:r>
            <a:endParaRPr lang="ru-RU" b="1" dirty="0">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xmlns="" id="{A11217D2-7227-4132-B851-72CA08FC62E8}"/>
              </a:ext>
            </a:extLst>
          </p:cNvPr>
          <p:cNvSpPr/>
          <p:nvPr/>
        </p:nvSpPr>
        <p:spPr>
          <a:xfrm>
            <a:off x="830510" y="979307"/>
            <a:ext cx="4750852" cy="369332"/>
          </a:xfrm>
          <a:prstGeom prst="rect">
            <a:avLst/>
          </a:prstGeom>
        </p:spPr>
        <p:txBody>
          <a:bodyPr wrap="none">
            <a:spAutoFit/>
          </a:bodyPr>
          <a:lstStyle/>
          <a:p>
            <a:r>
              <a:rPr lang="kk-KZ" i="1" dirty="0">
                <a:latin typeface="Times New Roman" panose="02020603050405020304" pitchFamily="18" charset="0"/>
                <a:ea typeface="Calibri" panose="020F0502020204030204" pitchFamily="34" charset="0"/>
              </a:rPr>
              <a:t>Мемлекет жер учаскесіне құқық берген кезде:</a:t>
            </a:r>
            <a:endParaRPr lang="ru-RU" dirty="0"/>
          </a:p>
        </p:txBody>
      </p:sp>
      <p:sp>
        <p:nvSpPr>
          <p:cNvPr id="2" name="Прямоугольник 1">
            <a:extLst>
              <a:ext uri="{FF2B5EF4-FFF2-40B4-BE49-F238E27FC236}">
                <a16:creationId xmlns:a16="http://schemas.microsoft.com/office/drawing/2014/main" xmlns="" id="{18A556B3-56EA-4307-9538-22B8AA9BF9E8}"/>
              </a:ext>
            </a:extLst>
          </p:cNvPr>
          <p:cNvSpPr/>
          <p:nvPr/>
        </p:nvSpPr>
        <p:spPr>
          <a:xfrm>
            <a:off x="556469" y="1939170"/>
            <a:ext cx="4376258" cy="2677656"/>
          </a:xfrm>
          <a:prstGeom prst="rect">
            <a:avLst/>
          </a:prstGeom>
        </p:spPr>
        <p:txBody>
          <a:bodyPr wrap="square">
            <a:spAutoFit/>
          </a:bodyPr>
          <a:lstStyle/>
          <a:p>
            <a:pPr lvl="0" algn="just">
              <a:spcAft>
                <a:spcPts val="0"/>
              </a:spcAft>
            </a:pPr>
            <a:r>
              <a:rPr lang="kk-KZ" sz="1400" dirty="0">
                <a:latin typeface="Times New Roman" panose="02020603050405020304" pitchFamily="18" charset="0"/>
                <a:ea typeface="Calibri" panose="020F0502020204030204" pitchFamily="34" charset="0"/>
                <a:cs typeface="Times New Roman" panose="02020603050405020304" pitchFamily="18" charset="0"/>
              </a:rPr>
              <a:t>               </a:t>
            </a:r>
            <a:r>
              <a:rPr lang="kk-KZ" sz="1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kk-KZ" sz="1400" dirty="0">
                <a:latin typeface="Times New Roman" panose="02020603050405020304" pitchFamily="18" charset="0"/>
                <a:ea typeface="Calibri" panose="020F0502020204030204" pitchFamily="34" charset="0"/>
                <a:cs typeface="Times New Roman" panose="02020603050405020304" pitchFamily="18" charset="0"/>
              </a:rPr>
              <a:t> жергілікті атқарушы органның жер учаскесіне құқық беру туралы шешімінің көшірмесі (құжаттың көшірмесін салыстыру үшін түпнұсқасы);</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lvl="0" algn="just">
              <a:spcAft>
                <a:spcPts val="0"/>
              </a:spcAft>
            </a:pPr>
            <a:r>
              <a:rPr lang="ru-RU" sz="1400" u="sng" dirty="0">
                <a:latin typeface="Times New Roman" panose="02020603050405020304" pitchFamily="18" charset="0"/>
                <a:ea typeface="Calibri" panose="020F0502020204030204" pitchFamily="34" charset="0"/>
                <a:cs typeface="Times New Roman" panose="02020603050405020304" pitchFamily="18" charset="0"/>
              </a:rPr>
              <a:t>                </a:t>
            </a:r>
            <a:r>
              <a:rPr lang="kk-KZ" sz="1400" u="sng" dirty="0">
                <a:latin typeface="Times New Roman" panose="02020603050405020304" pitchFamily="18" charset="0"/>
                <a:ea typeface="Calibri" panose="020F0502020204030204" pitchFamily="34" charset="0"/>
              </a:rPr>
              <a:t>жергілікті атқарушы органдардың шешімдері – облыстардың, республикалық маңызы бар қалалардың, астананың, аудандардың, облыстық маңызы бар қалалардың жергілікті атқарушы органдарының, сондай-ақ аудандық маңызы бар қалалар, кенттер, ауылдар, ауылдық округтер әкімдерінің жер учаскесіне құқық беру туралы құқықтық актілері.</a:t>
            </a:r>
            <a:endParaRPr lang="ru-RU" sz="1400" dirty="0">
              <a:latin typeface="Times New Roman" panose="02020603050405020304" pitchFamily="18" charset="0"/>
              <a:ea typeface="Times New Roman" panose="02020603050405020304" pitchFamily="18" charset="0"/>
            </a:endParaRPr>
          </a:p>
          <a:p>
            <a:pPr lvl="0" algn="just">
              <a:spcAft>
                <a:spcPts val="0"/>
              </a:spcAft>
            </a:pPr>
            <a:r>
              <a:rPr lang="kk-KZ" sz="1400" dirty="0">
                <a:latin typeface="Times New Roman" panose="02020603050405020304" pitchFamily="18" charset="0"/>
                <a:ea typeface="Calibri" panose="020F0502020204030204" pitchFamily="34" charset="0"/>
              </a:rPr>
              <a:t>;</a:t>
            </a:r>
            <a:endParaRPr lang="ru-RU" sz="1400" dirty="0">
              <a:latin typeface="Times New Roman" panose="02020603050405020304" pitchFamily="18" charset="0"/>
              <a:ea typeface="Times New Roman" panose="02020603050405020304" pitchFamily="18" charset="0"/>
            </a:endParaRPr>
          </a:p>
        </p:txBody>
      </p:sp>
      <p:pic>
        <p:nvPicPr>
          <p:cNvPr id="5" name="Рисунок 4">
            <a:extLst>
              <a:ext uri="{FF2B5EF4-FFF2-40B4-BE49-F238E27FC236}">
                <a16:creationId xmlns:a16="http://schemas.microsoft.com/office/drawing/2014/main" xmlns="" id="{6B04DA96-9EB7-4450-B9DD-DC717B0ED39D}"/>
              </a:ext>
            </a:extLst>
          </p:cNvPr>
          <p:cNvPicPr>
            <a:picLocks noChangeAspect="1"/>
          </p:cNvPicPr>
          <p:nvPr/>
        </p:nvPicPr>
        <p:blipFill rotWithShape="1">
          <a:blip r:embed="rId2"/>
          <a:srcRect l="33028" t="7951" r="31950" b="4832"/>
          <a:stretch/>
        </p:blipFill>
        <p:spPr>
          <a:xfrm rot="5400000">
            <a:off x="6509857" y="308296"/>
            <a:ext cx="4269996" cy="5981351"/>
          </a:xfrm>
          <a:prstGeom prst="rect">
            <a:avLst/>
          </a:prstGeom>
        </p:spPr>
      </p:pic>
    </p:spTree>
    <p:extLst>
      <p:ext uri="{BB962C8B-B14F-4D97-AF65-F5344CB8AC3E}">
        <p14:creationId xmlns:p14="http://schemas.microsoft.com/office/powerpoint/2010/main" val="312060887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2656</TotalTime>
  <Words>1049</Words>
  <Application>Microsoft Office PowerPoint</Application>
  <PresentationFormat>Произвольный</PresentationFormat>
  <Paragraphs>74</Paragraphs>
  <Slides>18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Тема Office</vt:lpstr>
      <vt:lpstr> «Д. Серікбаев атындағы Шығыс Қазақстан техникалық университеті»  </vt:lpstr>
      <vt:lpstr> 5 дәріс  «Жерді мемлекеттік тіркеу және мақсатында жер учаскесіне сәйкестендіру құжатын дайындау және беру мемлекеттік қызмет көрсету тәртібі»</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Министерство образования и науки Республики Казахстан Восточно-Казахстанский государственный технический университет  им. Д. Серикбаева</dc:title>
  <dc:creator>Жаслан</dc:creator>
  <cp:lastModifiedBy>Admin</cp:lastModifiedBy>
  <cp:revision>219</cp:revision>
  <dcterms:created xsi:type="dcterms:W3CDTF">2018-04-28T08:56:48Z</dcterms:created>
  <dcterms:modified xsi:type="dcterms:W3CDTF">2026-06-25T12:05:33Z</dcterms:modified>
</cp:coreProperties>
</file>